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1" r:id="rId6"/>
    <p:sldId id="263" r:id="rId7"/>
    <p:sldId id="279" r:id="rId8"/>
    <p:sldId id="264" r:id="rId9"/>
    <p:sldId id="272" r:id="rId10"/>
    <p:sldId id="280" r:id="rId11"/>
    <p:sldId id="267" r:id="rId12"/>
    <p:sldId id="268" r:id="rId13"/>
    <p:sldId id="266" r:id="rId14"/>
    <p:sldId id="274" r:id="rId15"/>
    <p:sldId id="281" r:id="rId16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Seção Padrão" id="{C5AD8F88-FE1D-4563-9DDF-4B984F4C6EC9}">
          <p14:sldIdLst>
            <p14:sldId id="256"/>
            <p14:sldId id="257"/>
            <p14:sldId id="258"/>
            <p14:sldId id="259"/>
            <p14:sldId id="261"/>
            <p14:sldId id="263"/>
            <p14:sldId id="279"/>
            <p14:sldId id="264"/>
          </p14:sldIdLst>
        </p14:section>
        <p14:section name="Seção sem Título" id="{A37A1630-293E-4F0C-B9F9-2C6F7914830F}">
          <p14:sldIdLst>
            <p14:sldId id="272"/>
            <p14:sldId id="280"/>
            <p14:sldId id="267"/>
            <p14:sldId id="268"/>
            <p14:sldId id="266"/>
            <p14:sldId id="274"/>
            <p14:sldId id="28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678" y="30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-29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0C6BD06-DFC8-4205-8791-4031BE7386DB}" type="datetimeFigureOut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/>
              <a:t>Clique para editar os estilos do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FF9C87C-F499-41BA-BCE9-80E2CFD16049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62386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BB659-70CA-4748-9521-5A2AD77789A8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37F5F-1EDD-471E-AC7E-D2A1EB25FA6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CC6C6-2CB1-4529-982F-163EDAD1C41E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F9C10-777E-4F7D-9AC6-85E70918D26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01816-3D4D-47D4-B812-7EF46B70B0AA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41128-6AC2-44CE-A29F-755DBE2B205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5C7F9-E603-4AF1-A058-8A2A9CC5AE71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64132-44B2-47DC-A94C-1A7111B76E1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D3181-2FDD-482D-B391-15439D3A48DD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94DDE-1BB9-4D46-9001-0BEB298C246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1A85B-5C0D-443E-9FEC-38F6DC857EE2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C7FA1-93EC-4229-99AB-233365DEE1E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00A63-917D-4C27-9591-154EB4498AE6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A8A67-1DB0-4C6C-AEA1-6E990414612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86416-CB44-44F9-9678-C44239BA6B48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CC4AC-F9CB-468B-8130-6EA434DDF57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825C2-2E14-4E2C-95CB-E788E084BB8A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CE60A-A569-4B71-AA8C-26A76254A51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D9A61-CF7D-48D5-9752-8F9C0857BF8C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BEF85-EB9E-4C1F-8E49-35148F85D45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437CC-DD52-4D6C-B4DD-CDDEBBB0EA09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2A964-6073-4122-BC36-959C3E03AA3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 estilo do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0DBAA3-72BE-470E-A34E-FD8A0B26B1E6}" type="datetime1">
              <a:rPr lang="pt-BR"/>
              <a:pPr>
                <a:defRPr/>
              </a:pPr>
              <a:t>29/08/2016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1FEB80-0629-40DA-B92F-72537EAE0B2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ítulo 1"/>
          <p:cNvSpPr>
            <a:spLocks noGrp="1"/>
          </p:cNvSpPr>
          <p:nvPr>
            <p:ph type="ctrTitle"/>
          </p:nvPr>
        </p:nvSpPr>
        <p:spPr>
          <a:xfrm>
            <a:off x="571500" y="1500188"/>
            <a:ext cx="7772400" cy="1470025"/>
          </a:xfrm>
        </p:spPr>
        <p:txBody>
          <a:bodyPr/>
          <a:lstStyle/>
          <a:p>
            <a:pPr eaLnBrk="1" hangingPunct="1"/>
            <a:r>
              <a:rPr lang="pt-BR"/>
              <a:t>Comandos DDL (Data Definition Language)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643313"/>
            <a:ext cx="6400800" cy="1995487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pt-BR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3800" dirty="0" err="1"/>
              <a:t>MySql</a:t>
            </a:r>
            <a:endParaRPr lang="pt-BR" sz="38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pt-BR" sz="38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2800" i="1" dirty="0"/>
              <a:t>Prof. Rosana </a:t>
            </a:r>
            <a:r>
              <a:rPr lang="pt-BR" sz="2800" i="1" dirty="0" err="1"/>
              <a:t>Traversa</a:t>
            </a:r>
            <a:endParaRPr lang="pt-BR" sz="2800" i="1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24AA8B-3F03-472C-BD39-5D92C3ACD730}" type="slidenum">
              <a:rPr lang="pt-BR" smtClean="0"/>
              <a:pPr>
                <a:defRPr/>
              </a:pPr>
              <a:t>1</a:t>
            </a:fld>
            <a:endParaRPr lang="pt-B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idx="1"/>
          </p:nvPr>
        </p:nvSpPr>
        <p:spPr>
          <a:xfrm>
            <a:off x="468313" y="1196975"/>
            <a:ext cx="8229600" cy="5613845"/>
          </a:xfrm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dirty="0">
                <a:solidFill>
                  <a:srgbClr val="FF0000"/>
                </a:solidFill>
                <a:latin typeface="Arial" charset="0"/>
                <a:cs typeface="Arial" charset="0"/>
              </a:rPr>
              <a:t>Use </a:t>
            </a:r>
            <a:r>
              <a:rPr lang="en-GB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CHANGE</a:t>
            </a:r>
            <a:r>
              <a:rPr lang="en-GB" sz="2000" dirty="0">
                <a:solidFill>
                  <a:srgbClr val="FF0000"/>
                </a:solidFill>
                <a:latin typeface="Arial" charset="0"/>
                <a:cs typeface="Arial" charset="0"/>
              </a:rPr>
              <a:t> para </a:t>
            </a:r>
            <a:r>
              <a:rPr lang="en-GB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trocar</a:t>
            </a:r>
            <a:r>
              <a:rPr lang="en-GB" sz="2000" dirty="0">
                <a:solidFill>
                  <a:srgbClr val="FF0000"/>
                </a:solidFill>
                <a:latin typeface="Arial" charset="0"/>
                <a:cs typeface="Arial" charset="0"/>
              </a:rPr>
              <a:t>  o </a:t>
            </a:r>
            <a:r>
              <a:rPr lang="en-GB" sz="2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nome</a:t>
            </a:r>
            <a:r>
              <a:rPr lang="en-GB" sz="2000" dirty="0">
                <a:solidFill>
                  <a:srgbClr val="FF0000"/>
                </a:solidFill>
                <a:latin typeface="Arial" charset="0"/>
                <a:cs typeface="Arial" charset="0"/>
              </a:rPr>
              <a:t> de </a:t>
            </a:r>
            <a:r>
              <a:rPr lang="en-GB" sz="2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uma</a:t>
            </a:r>
            <a:r>
              <a:rPr lang="en-GB" sz="20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GB" sz="2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coluna</a:t>
            </a:r>
            <a:r>
              <a:rPr lang="en-GB" sz="2000" dirty="0">
                <a:solidFill>
                  <a:srgbClr val="FF0000"/>
                </a:solidFill>
                <a:latin typeface="Arial" charset="0"/>
                <a:cs typeface="Arial" charset="0"/>
              </a:rPr>
              <a:t>  </a:t>
            </a:r>
            <a:r>
              <a:rPr lang="en-GB" sz="2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por</a:t>
            </a:r>
            <a:r>
              <a:rPr lang="en-GB" sz="2000" dirty="0">
                <a:solidFill>
                  <a:srgbClr val="FF0000"/>
                </a:solidFill>
                <a:latin typeface="Arial" charset="0"/>
                <a:cs typeface="Arial" charset="0"/>
              </a:rPr>
              <a:t> outro  </a:t>
            </a:r>
            <a:r>
              <a:rPr lang="en-GB" sz="2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nome</a:t>
            </a:r>
            <a:r>
              <a:rPr lang="en-GB" sz="20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GB" sz="2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incluindo</a:t>
            </a:r>
            <a:r>
              <a:rPr lang="en-GB" sz="2000" dirty="0">
                <a:solidFill>
                  <a:srgbClr val="FF0000"/>
                </a:solidFill>
                <a:latin typeface="Arial" charset="0"/>
                <a:cs typeface="Arial" charset="0"/>
              </a:rPr>
              <a:t> o </a:t>
            </a:r>
            <a:r>
              <a:rPr lang="en-GB" sz="2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tipo</a:t>
            </a:r>
            <a:r>
              <a:rPr lang="en-GB" sz="2000" dirty="0">
                <a:solidFill>
                  <a:srgbClr val="FF0000"/>
                </a:solidFill>
                <a:latin typeface="Arial" charset="0"/>
                <a:cs typeface="Arial" charset="0"/>
              </a:rPr>
              <a:t> e  </a:t>
            </a:r>
            <a:r>
              <a:rPr lang="en-GB" sz="2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tamanho</a:t>
            </a:r>
            <a:r>
              <a:rPr lang="en-GB" sz="2000" dirty="0">
                <a:solidFill>
                  <a:srgbClr val="FF0000"/>
                </a:solidFill>
                <a:latin typeface="Arial" charset="0"/>
                <a:cs typeface="Arial" charset="0"/>
              </a:rPr>
              <a:t> da </a:t>
            </a:r>
            <a:r>
              <a:rPr lang="en-GB" sz="2000" dirty="0" err="1">
                <a:solidFill>
                  <a:srgbClr val="FF0000"/>
                </a:solidFill>
                <a:latin typeface="Arial" charset="0"/>
                <a:cs typeface="Arial" charset="0"/>
              </a:rPr>
              <a:t>coluna</a:t>
            </a:r>
            <a:endParaRPr lang="en-GB" sz="2000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 |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i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GB" sz="2200" dirty="0">
                <a:latin typeface="Arial" charset="0"/>
                <a:cs typeface="Arial" charset="0"/>
              </a:rPr>
              <a:t>ALTER TABLE [</a:t>
            </a:r>
            <a:r>
              <a:rPr lang="en-GB" sz="2200" dirty="0" err="1">
                <a:latin typeface="Arial" charset="0"/>
                <a:cs typeface="Arial" charset="0"/>
              </a:rPr>
              <a:t>nome_tabela</a:t>
            </a:r>
            <a:r>
              <a:rPr lang="en-GB" sz="2200" dirty="0">
                <a:latin typeface="Arial" charset="0"/>
                <a:cs typeface="Arial" charset="0"/>
              </a:rPr>
              <a:t>]  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{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[</a:t>
            </a:r>
            <a:r>
              <a:rPr lang="en-GB" sz="2200" b="1" dirty="0">
                <a:latin typeface="Arial" charset="0"/>
                <a:cs typeface="Arial" charset="0"/>
              </a:rPr>
              <a:t>CHANGE</a:t>
            </a:r>
            <a:r>
              <a:rPr lang="en-GB" sz="2200" dirty="0">
                <a:latin typeface="Arial" charset="0"/>
                <a:cs typeface="Arial" charset="0"/>
              </a:rPr>
              <a:t> </a:t>
            </a:r>
            <a:r>
              <a:rPr lang="en-GB" sz="2200" dirty="0" err="1">
                <a:latin typeface="Arial" charset="0"/>
                <a:cs typeface="Arial" charset="0"/>
              </a:rPr>
              <a:t>nome_coluna</a:t>
            </a:r>
            <a:r>
              <a:rPr lang="en-GB" sz="2200" dirty="0">
                <a:latin typeface="Arial" charset="0"/>
                <a:cs typeface="Arial" charset="0"/>
              </a:rPr>
              <a:t>  </a:t>
            </a:r>
            <a:r>
              <a:rPr lang="en-GB" sz="2200" dirty="0" err="1">
                <a:latin typeface="Arial" charset="0"/>
                <a:cs typeface="Arial" charset="0"/>
              </a:rPr>
              <a:t>novo_nomecoluna</a:t>
            </a:r>
            <a:endParaRPr lang="en-GB" sz="22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   {</a:t>
            </a:r>
            <a:r>
              <a:rPr lang="en-GB" sz="2200" dirty="0" err="1">
                <a:latin typeface="Arial" charset="0"/>
                <a:cs typeface="Arial" charset="0"/>
              </a:rPr>
              <a:t>tipo_de_dados</a:t>
            </a:r>
            <a:r>
              <a:rPr lang="en-GB" sz="2200" dirty="0">
                <a:latin typeface="Arial" charset="0"/>
                <a:cs typeface="Arial" charset="0"/>
              </a:rPr>
              <a:t> [(</a:t>
            </a:r>
            <a:r>
              <a:rPr lang="en-GB" sz="2200" dirty="0" err="1">
                <a:latin typeface="Arial" charset="0"/>
                <a:cs typeface="Arial" charset="0"/>
              </a:rPr>
              <a:t>precisão</a:t>
            </a:r>
            <a:r>
              <a:rPr lang="en-GB" sz="2200" dirty="0">
                <a:latin typeface="Arial" charset="0"/>
                <a:cs typeface="Arial" charset="0"/>
              </a:rPr>
              <a:t>[, </a:t>
            </a:r>
            <a:r>
              <a:rPr lang="en-GB" sz="2200" dirty="0" err="1">
                <a:latin typeface="Arial" charset="0"/>
                <a:cs typeface="Arial" charset="0"/>
              </a:rPr>
              <a:t>escala</a:t>
            </a:r>
            <a:r>
              <a:rPr lang="en-GB" sz="2200" dirty="0">
                <a:latin typeface="Arial" charset="0"/>
                <a:cs typeface="Arial" charset="0"/>
              </a:rPr>
              <a:t>])] }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 |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000" i="1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dirty="0" err="1">
                <a:latin typeface="Arial" charset="0"/>
                <a:cs typeface="Arial" charset="0"/>
              </a:rPr>
              <a:t>Exemplo</a:t>
            </a:r>
            <a:r>
              <a:rPr lang="en-GB" sz="2000" dirty="0">
                <a:latin typeface="Arial" charset="0"/>
                <a:cs typeface="Arial" charset="0"/>
              </a:rPr>
              <a:t>: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dirty="0">
                <a:latin typeface="Arial" charset="0"/>
                <a:cs typeface="Arial" charset="0"/>
              </a:rPr>
              <a:t>   ALTER TABLE FUNCIONARIOS CHANGE  NOMEFUNC NOME_F VARCHAR(40) NOT NULL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0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i="1" dirty="0" err="1">
                <a:latin typeface="Arial" charset="0"/>
                <a:cs typeface="Arial" charset="0"/>
              </a:rPr>
              <a:t>Troca</a:t>
            </a:r>
            <a:r>
              <a:rPr lang="en-GB" sz="2000" i="1" dirty="0">
                <a:latin typeface="Arial" charset="0"/>
                <a:cs typeface="Arial" charset="0"/>
              </a:rPr>
              <a:t> o </a:t>
            </a:r>
            <a:r>
              <a:rPr lang="en-GB" sz="2000" i="1" dirty="0" err="1">
                <a:latin typeface="Arial" charset="0"/>
                <a:cs typeface="Arial" charset="0"/>
              </a:rPr>
              <a:t>nome</a:t>
            </a:r>
            <a:r>
              <a:rPr lang="en-GB" sz="2000" i="1" dirty="0">
                <a:latin typeface="Arial" charset="0"/>
                <a:cs typeface="Arial" charset="0"/>
              </a:rPr>
              <a:t> da </a:t>
            </a:r>
            <a:r>
              <a:rPr lang="en-GB" sz="2000" i="1" dirty="0" err="1">
                <a:latin typeface="Arial" charset="0"/>
                <a:cs typeface="Arial" charset="0"/>
              </a:rPr>
              <a:t>coluna</a:t>
            </a:r>
            <a:r>
              <a:rPr lang="en-GB" sz="2000" i="1" dirty="0">
                <a:latin typeface="Arial" charset="0"/>
                <a:cs typeface="Arial" charset="0"/>
              </a:rPr>
              <a:t> </a:t>
            </a:r>
            <a:r>
              <a:rPr lang="en-GB" sz="2000" b="1" i="1" dirty="0" err="1">
                <a:latin typeface="Arial" charset="0"/>
                <a:cs typeface="Arial" charset="0"/>
              </a:rPr>
              <a:t>nomefunc</a:t>
            </a:r>
            <a:r>
              <a:rPr lang="en-GB" sz="2000" i="1" dirty="0">
                <a:latin typeface="Arial" charset="0"/>
                <a:cs typeface="Arial" charset="0"/>
              </a:rPr>
              <a:t> para </a:t>
            </a:r>
            <a:r>
              <a:rPr lang="en-GB" sz="2000" b="1" i="1" dirty="0" err="1">
                <a:latin typeface="Arial" charset="0"/>
                <a:cs typeface="Arial" charset="0"/>
              </a:rPr>
              <a:t>nome_f</a:t>
            </a:r>
            <a:r>
              <a:rPr lang="en-GB" sz="2000" i="1" dirty="0">
                <a:latin typeface="Arial" charset="0"/>
                <a:cs typeface="Arial" charset="0"/>
              </a:rPr>
              <a:t>  </a:t>
            </a:r>
            <a:r>
              <a:rPr lang="en-GB" sz="2000" i="1" dirty="0" err="1">
                <a:latin typeface="Arial" charset="0"/>
                <a:cs typeface="Arial" charset="0"/>
              </a:rPr>
              <a:t>mantendo</a:t>
            </a:r>
            <a:r>
              <a:rPr lang="en-GB" sz="2000" i="1" dirty="0">
                <a:latin typeface="Arial" charset="0"/>
                <a:cs typeface="Arial" charset="0"/>
              </a:rPr>
              <a:t> o </a:t>
            </a:r>
            <a:r>
              <a:rPr lang="en-GB" sz="2000" i="1" dirty="0" err="1">
                <a:latin typeface="Arial" charset="0"/>
                <a:cs typeface="Arial" charset="0"/>
              </a:rPr>
              <a:t>tipo</a:t>
            </a:r>
            <a:r>
              <a:rPr lang="en-GB" sz="2000" i="1" dirty="0">
                <a:latin typeface="Arial" charset="0"/>
                <a:cs typeface="Arial" charset="0"/>
              </a:rPr>
              <a:t> varchar(40)  e a </a:t>
            </a:r>
            <a:r>
              <a:rPr lang="en-GB" sz="2000" i="1" dirty="0" err="1">
                <a:latin typeface="Arial" charset="0"/>
                <a:cs typeface="Arial" charset="0"/>
              </a:rPr>
              <a:t>condição</a:t>
            </a:r>
            <a:r>
              <a:rPr lang="en-GB" sz="2000" i="1" dirty="0">
                <a:latin typeface="Arial" charset="0"/>
                <a:cs typeface="Arial" charset="0"/>
              </a:rPr>
              <a:t> de not null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000" i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4339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492125"/>
            <a:ext cx="8229600" cy="708025"/>
          </a:xfrm>
        </p:spPr>
        <p:txBody>
          <a:bodyPr>
            <a:spAutoFit/>
          </a:bodyPr>
          <a:lstStyle/>
          <a:p>
            <a:pPr eaLnBrk="1" hangingPunct="1">
              <a:buClr>
                <a:srgbClr val="FFFF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000"/>
              <a:t>Alterando uma tabela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8E2F24-03D2-43FA-8145-BE9CB73FAFC6}" type="slidenum">
              <a:rPr lang="pt-BR" smtClean="0"/>
              <a:pPr>
                <a:defRPr/>
              </a:pPr>
              <a:t>10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37684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268413"/>
            <a:ext cx="8229600" cy="5084469"/>
          </a:xfrm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2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ALTER TABLE </a:t>
            </a:r>
            <a:r>
              <a:rPr lang="en-GB" sz="2200" dirty="0" err="1">
                <a:latin typeface="Arial" charset="0"/>
                <a:cs typeface="Arial" charset="0"/>
              </a:rPr>
              <a:t>TabAluno</a:t>
            </a:r>
            <a:r>
              <a:rPr lang="en-GB" sz="2200" dirty="0">
                <a:latin typeface="Arial" charset="0"/>
                <a:cs typeface="Arial" charset="0"/>
              </a:rPr>
              <a:t>  MODIFY </a:t>
            </a:r>
            <a:r>
              <a:rPr lang="en-GB" sz="2200" dirty="0" err="1">
                <a:latin typeface="Arial" charset="0"/>
                <a:cs typeface="Arial" charset="0"/>
              </a:rPr>
              <a:t>nome</a:t>
            </a:r>
            <a:r>
              <a:rPr lang="en-GB" sz="2200" dirty="0">
                <a:latin typeface="Arial" charset="0"/>
                <a:cs typeface="Arial" charset="0"/>
              </a:rPr>
              <a:t> varchar(30)</a:t>
            </a:r>
            <a:br>
              <a:rPr lang="en-GB" sz="2200" dirty="0">
                <a:latin typeface="Arial" charset="0"/>
                <a:cs typeface="Arial" charset="0"/>
              </a:rPr>
            </a:br>
            <a:r>
              <a:rPr lang="en-GB" sz="2400" i="1" dirty="0">
                <a:solidFill>
                  <a:srgbClr val="0070C0"/>
                </a:solidFill>
              </a:rPr>
              <a:t>-</a:t>
            </a:r>
            <a:r>
              <a:rPr lang="en-GB" sz="2400" i="1" dirty="0" err="1">
                <a:solidFill>
                  <a:srgbClr val="0070C0"/>
                </a:solidFill>
              </a:rPr>
              <a:t>modificação</a:t>
            </a:r>
            <a:r>
              <a:rPr lang="en-GB" sz="2400" i="1" dirty="0">
                <a:solidFill>
                  <a:srgbClr val="0070C0"/>
                </a:solidFill>
              </a:rPr>
              <a:t> do </a:t>
            </a:r>
            <a:r>
              <a:rPr lang="en-GB" sz="2400" i="1" dirty="0" err="1">
                <a:solidFill>
                  <a:srgbClr val="0070C0"/>
                </a:solidFill>
              </a:rPr>
              <a:t>tamanho</a:t>
            </a:r>
            <a:r>
              <a:rPr lang="en-GB" sz="2400" i="1" dirty="0">
                <a:solidFill>
                  <a:srgbClr val="0070C0"/>
                </a:solidFill>
              </a:rPr>
              <a:t> do campo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200" i="1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ALTER TABLE </a:t>
            </a:r>
            <a:r>
              <a:rPr lang="en-GB" sz="2200" dirty="0" err="1">
                <a:latin typeface="Arial" charset="0"/>
                <a:cs typeface="Arial" charset="0"/>
              </a:rPr>
              <a:t>TabAluno</a:t>
            </a:r>
            <a:r>
              <a:rPr lang="en-GB" sz="2200" dirty="0">
                <a:latin typeface="Arial" charset="0"/>
                <a:cs typeface="Arial" charset="0"/>
              </a:rPr>
              <a:t>  ADD  </a:t>
            </a:r>
            <a:r>
              <a:rPr lang="en-GB" sz="2200" dirty="0" err="1">
                <a:latin typeface="Arial" charset="0"/>
                <a:cs typeface="Arial" charset="0"/>
              </a:rPr>
              <a:t>notaexame</a:t>
            </a:r>
            <a:r>
              <a:rPr lang="en-GB" sz="2200" dirty="0">
                <a:latin typeface="Arial" charset="0"/>
                <a:cs typeface="Arial" charset="0"/>
              </a:rPr>
              <a:t> numeric(10,2)</a:t>
            </a:r>
            <a:br>
              <a:rPr lang="en-GB" sz="2200" dirty="0">
                <a:latin typeface="Arial" charset="0"/>
                <a:cs typeface="Arial" charset="0"/>
              </a:rPr>
            </a:br>
            <a:r>
              <a:rPr lang="en-GB" sz="2400" i="1" dirty="0">
                <a:solidFill>
                  <a:srgbClr val="0070C0"/>
                </a:solidFill>
              </a:rPr>
              <a:t>-</a:t>
            </a:r>
            <a:r>
              <a:rPr lang="en-GB" sz="2400" i="1" dirty="0" err="1">
                <a:solidFill>
                  <a:srgbClr val="0070C0"/>
                </a:solidFill>
              </a:rPr>
              <a:t>inclusão</a:t>
            </a:r>
            <a:r>
              <a:rPr lang="en-GB" sz="2400" i="1" dirty="0">
                <a:solidFill>
                  <a:srgbClr val="0070C0"/>
                </a:solidFill>
              </a:rPr>
              <a:t> de </a:t>
            </a:r>
            <a:r>
              <a:rPr lang="en-GB" sz="2400" i="1" dirty="0" err="1">
                <a:solidFill>
                  <a:srgbClr val="0070C0"/>
                </a:solidFill>
              </a:rPr>
              <a:t>uma</a:t>
            </a:r>
            <a:r>
              <a:rPr lang="en-GB" sz="2400" i="1" dirty="0">
                <a:solidFill>
                  <a:srgbClr val="0070C0"/>
                </a:solidFill>
              </a:rPr>
              <a:t> nova </a:t>
            </a:r>
            <a:r>
              <a:rPr lang="en-GB" sz="2400" i="1" dirty="0" err="1">
                <a:solidFill>
                  <a:srgbClr val="0070C0"/>
                </a:solidFill>
              </a:rPr>
              <a:t>coluna</a:t>
            </a:r>
            <a:endParaRPr lang="en-GB" sz="2400" i="1" dirty="0">
              <a:solidFill>
                <a:srgbClr val="0070C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200" i="1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ALTER TABLE </a:t>
            </a:r>
            <a:r>
              <a:rPr lang="en-GB" sz="2200" dirty="0" err="1">
                <a:latin typeface="Arial" charset="0"/>
                <a:cs typeface="Arial" charset="0"/>
              </a:rPr>
              <a:t>TabAluno</a:t>
            </a:r>
            <a:r>
              <a:rPr lang="en-GB" sz="2200" dirty="0">
                <a:latin typeface="Arial" charset="0"/>
                <a:cs typeface="Arial" charset="0"/>
              </a:rPr>
              <a:t>  ADD check (media&gt;=0 and media&lt;=10)</a:t>
            </a:r>
            <a:br>
              <a:rPr lang="en-GB" sz="2200" dirty="0">
                <a:latin typeface="Arial" charset="0"/>
                <a:cs typeface="Arial" charset="0"/>
              </a:rPr>
            </a:br>
            <a:r>
              <a:rPr lang="en-GB" sz="2400" i="1" dirty="0">
                <a:solidFill>
                  <a:srgbClr val="0070C0"/>
                </a:solidFill>
              </a:rPr>
              <a:t>- </a:t>
            </a:r>
            <a:r>
              <a:rPr lang="en-GB" sz="2400" i="1" dirty="0" err="1">
                <a:solidFill>
                  <a:srgbClr val="0070C0"/>
                </a:solidFill>
              </a:rPr>
              <a:t>acréscimo</a:t>
            </a:r>
            <a:r>
              <a:rPr lang="en-GB" sz="2400" i="1" dirty="0">
                <a:solidFill>
                  <a:srgbClr val="0070C0"/>
                </a:solidFill>
              </a:rPr>
              <a:t>  do </a:t>
            </a:r>
            <a:r>
              <a:rPr lang="en-GB" sz="2400" i="1" dirty="0" err="1">
                <a:solidFill>
                  <a:srgbClr val="0070C0"/>
                </a:solidFill>
              </a:rPr>
              <a:t>atributo</a:t>
            </a:r>
            <a:r>
              <a:rPr lang="en-GB" sz="2400" i="1" dirty="0">
                <a:solidFill>
                  <a:srgbClr val="0070C0"/>
                </a:solidFill>
              </a:rPr>
              <a:t> check à </a:t>
            </a:r>
            <a:r>
              <a:rPr lang="en-GB" sz="2400" i="1" dirty="0" err="1">
                <a:solidFill>
                  <a:srgbClr val="0070C0"/>
                </a:solidFill>
              </a:rPr>
              <a:t>tabela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impondo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uma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restrição</a:t>
            </a:r>
            <a:r>
              <a:rPr lang="en-GB" sz="2400" i="1" dirty="0">
                <a:solidFill>
                  <a:srgbClr val="0070C0"/>
                </a:solidFill>
              </a:rPr>
              <a:t> (rule) para a </a:t>
            </a:r>
            <a:r>
              <a:rPr lang="en-GB" sz="2400" i="1" dirty="0" err="1">
                <a:solidFill>
                  <a:srgbClr val="0070C0"/>
                </a:solidFill>
              </a:rPr>
              <a:t>coluna</a:t>
            </a:r>
            <a:r>
              <a:rPr lang="en-GB" sz="2400" i="1" dirty="0">
                <a:solidFill>
                  <a:srgbClr val="0070C0"/>
                </a:solidFill>
              </a:rPr>
              <a:t> media (</a:t>
            </a:r>
            <a:r>
              <a:rPr lang="en-GB" sz="2400" i="1" dirty="0" err="1">
                <a:solidFill>
                  <a:srgbClr val="0070C0"/>
                </a:solidFill>
              </a:rPr>
              <a:t>previamente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criada</a:t>
            </a:r>
            <a:r>
              <a:rPr lang="en-GB" sz="2400" i="1" dirty="0">
                <a:solidFill>
                  <a:srgbClr val="0070C0"/>
                </a:solidFill>
              </a:rPr>
              <a:t>)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200" i="1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200" i="1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200" i="1" dirty="0">
              <a:latin typeface="Arial" charset="0"/>
              <a:cs typeface="Arial" charset="0"/>
            </a:endParaRPr>
          </a:p>
        </p:txBody>
      </p:sp>
      <p:sp>
        <p:nvSpPr>
          <p:cNvPr id="15363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522972"/>
            <a:ext cx="8229600" cy="646331"/>
          </a:xfrm>
        </p:spPr>
        <p:txBody>
          <a:bodyPr>
            <a:spAutoFit/>
          </a:bodyPr>
          <a:lstStyle/>
          <a:p>
            <a:pPr eaLnBrk="1" hangingPunct="1">
              <a:buClr>
                <a:srgbClr val="FFFF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3600" dirty="0" err="1"/>
              <a:t>Alterando</a:t>
            </a:r>
            <a:r>
              <a:rPr lang="en-GB" sz="3600" dirty="0"/>
              <a:t> </a:t>
            </a:r>
            <a:r>
              <a:rPr lang="en-GB" sz="3600" dirty="0" err="1"/>
              <a:t>uma</a:t>
            </a:r>
            <a:r>
              <a:rPr lang="en-GB" sz="3600" dirty="0"/>
              <a:t> </a:t>
            </a:r>
            <a:r>
              <a:rPr lang="en-GB" sz="3600" dirty="0" err="1"/>
              <a:t>tabela</a:t>
            </a:r>
            <a:r>
              <a:rPr lang="en-GB" sz="3600" dirty="0"/>
              <a:t> – outros </a:t>
            </a:r>
            <a:r>
              <a:rPr lang="en-GB" sz="3600" dirty="0" err="1"/>
              <a:t>exemplos</a:t>
            </a:r>
            <a:endParaRPr lang="en-GB" sz="360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0BDD49-E830-40B8-9CA1-EE260864CDFF}" type="slidenum">
              <a:rPr lang="pt-BR" smtClean="0"/>
              <a:pPr>
                <a:defRPr/>
              </a:pPr>
              <a:t>11</a:t>
            </a:fld>
            <a:endParaRPr lang="pt-B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idx="1"/>
          </p:nvPr>
        </p:nvSpPr>
        <p:spPr>
          <a:xfrm>
            <a:off x="395288" y="1412875"/>
            <a:ext cx="8229600" cy="6518195"/>
          </a:xfrm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b="1" dirty="0" err="1">
                <a:latin typeface="Arial" charset="0"/>
                <a:cs typeface="Arial" charset="0"/>
              </a:rPr>
              <a:t>Exemplos</a:t>
            </a:r>
            <a:r>
              <a:rPr lang="en-GB" sz="2200" dirty="0">
                <a:latin typeface="Arial" charset="0"/>
                <a:cs typeface="Arial" charset="0"/>
              </a:rPr>
              <a:t>: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200" i="1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60000"/>
              </a:lnSpc>
              <a:spcBef>
                <a:spcPts val="5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ALTER TABLE </a:t>
            </a:r>
            <a:r>
              <a:rPr lang="en-GB" sz="2200" dirty="0" err="1">
                <a:latin typeface="Arial" charset="0"/>
                <a:cs typeface="Arial" charset="0"/>
              </a:rPr>
              <a:t>TabAluno</a:t>
            </a:r>
            <a:r>
              <a:rPr lang="en-GB" sz="2200" dirty="0">
                <a:latin typeface="Arial" charset="0"/>
                <a:cs typeface="Arial" charset="0"/>
              </a:rPr>
              <a:t>  DROP media</a:t>
            </a:r>
            <a:br>
              <a:rPr lang="en-GB" sz="2200" dirty="0">
                <a:latin typeface="Arial" charset="0"/>
                <a:cs typeface="Arial" charset="0"/>
              </a:rPr>
            </a:br>
            <a:r>
              <a:rPr lang="en-GB" sz="2400" i="1" dirty="0">
                <a:solidFill>
                  <a:srgbClr val="0070C0"/>
                </a:solidFill>
              </a:rPr>
              <a:t>-</a:t>
            </a:r>
            <a:r>
              <a:rPr lang="en-GB" sz="2400" i="1" dirty="0" err="1">
                <a:solidFill>
                  <a:srgbClr val="0070C0"/>
                </a:solidFill>
              </a:rPr>
              <a:t>exclusão</a:t>
            </a:r>
            <a:r>
              <a:rPr lang="en-GB" sz="2400" i="1" dirty="0">
                <a:solidFill>
                  <a:srgbClr val="0070C0"/>
                </a:solidFill>
              </a:rPr>
              <a:t> da </a:t>
            </a:r>
            <a:r>
              <a:rPr lang="en-GB" sz="2400" i="1" dirty="0" err="1">
                <a:solidFill>
                  <a:srgbClr val="0070C0"/>
                </a:solidFill>
              </a:rPr>
              <a:t>coluna</a:t>
            </a:r>
            <a:r>
              <a:rPr lang="en-GB" sz="2400" i="1" dirty="0">
                <a:solidFill>
                  <a:srgbClr val="0070C0"/>
                </a:solidFill>
              </a:rPr>
              <a:t> media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2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ALTER TABLE </a:t>
            </a:r>
            <a:r>
              <a:rPr lang="en-GB" sz="2200" dirty="0" err="1">
                <a:latin typeface="Arial" charset="0"/>
                <a:cs typeface="Arial" charset="0"/>
              </a:rPr>
              <a:t>TabAluno</a:t>
            </a:r>
            <a:r>
              <a:rPr lang="en-GB" sz="2200" dirty="0">
                <a:latin typeface="Arial" charset="0"/>
                <a:cs typeface="Arial" charset="0"/>
              </a:rPr>
              <a:t>  ALTER </a:t>
            </a:r>
            <a:r>
              <a:rPr lang="en-GB" sz="2200" dirty="0" err="1">
                <a:latin typeface="Arial" charset="0"/>
                <a:cs typeface="Arial" charset="0"/>
              </a:rPr>
              <a:t>nome</a:t>
            </a:r>
            <a:r>
              <a:rPr lang="en-GB" sz="2200" dirty="0">
                <a:latin typeface="Arial" charset="0"/>
                <a:cs typeface="Arial" charset="0"/>
              </a:rPr>
              <a:t> varchar(20) NOT NULL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i="1" dirty="0">
                <a:solidFill>
                  <a:srgbClr val="0070C0"/>
                </a:solidFill>
                <a:latin typeface="Arial" charset="0"/>
                <a:cs typeface="Arial" charset="0"/>
              </a:rPr>
              <a:t>	</a:t>
            </a:r>
            <a:r>
              <a:rPr lang="en-GB" sz="2400" i="1" dirty="0">
                <a:solidFill>
                  <a:srgbClr val="0070C0"/>
                </a:solidFill>
              </a:rPr>
              <a:t>-</a:t>
            </a:r>
            <a:r>
              <a:rPr lang="en-GB" sz="2400" i="1" dirty="0" err="1">
                <a:solidFill>
                  <a:srgbClr val="0070C0"/>
                </a:solidFill>
              </a:rPr>
              <a:t>Alteração</a:t>
            </a:r>
            <a:r>
              <a:rPr lang="en-GB" sz="2400" i="1" dirty="0">
                <a:solidFill>
                  <a:srgbClr val="0070C0"/>
                </a:solidFill>
              </a:rPr>
              <a:t> do </a:t>
            </a:r>
            <a:r>
              <a:rPr lang="en-GB" sz="2400" i="1" dirty="0" err="1">
                <a:solidFill>
                  <a:srgbClr val="0070C0"/>
                </a:solidFill>
              </a:rPr>
              <a:t>atributo</a:t>
            </a:r>
            <a:r>
              <a:rPr lang="en-GB" sz="2400" i="1" dirty="0">
                <a:solidFill>
                  <a:srgbClr val="0070C0"/>
                </a:solidFill>
              </a:rPr>
              <a:t> NOT NULL  </a:t>
            </a:r>
            <a:r>
              <a:rPr lang="en-GB" sz="2400" i="1" dirty="0" err="1">
                <a:solidFill>
                  <a:srgbClr val="0070C0"/>
                </a:solidFill>
              </a:rPr>
              <a:t>indicando</a:t>
            </a:r>
            <a:r>
              <a:rPr lang="en-GB" sz="2400" i="1" dirty="0">
                <a:solidFill>
                  <a:srgbClr val="0070C0"/>
                </a:solidFill>
              </a:rPr>
              <a:t> que a </a:t>
            </a:r>
            <a:r>
              <a:rPr lang="en-GB" sz="2400" i="1" dirty="0" err="1">
                <a:solidFill>
                  <a:srgbClr val="0070C0"/>
                </a:solidFill>
              </a:rPr>
              <a:t>coluna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nome</a:t>
            </a:r>
            <a:r>
              <a:rPr lang="en-GB" sz="2400" i="1" dirty="0">
                <a:solidFill>
                  <a:srgbClr val="0070C0"/>
                </a:solidFill>
              </a:rPr>
              <a:t> é </a:t>
            </a:r>
            <a:r>
              <a:rPr lang="en-GB" sz="2400" i="1" dirty="0" err="1">
                <a:solidFill>
                  <a:srgbClr val="0070C0"/>
                </a:solidFill>
              </a:rPr>
              <a:t>requerida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2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ALTER TABLE </a:t>
            </a:r>
            <a:r>
              <a:rPr lang="en-GB" sz="2200" dirty="0" err="1">
                <a:latin typeface="Arial" charset="0"/>
                <a:cs typeface="Arial" charset="0"/>
              </a:rPr>
              <a:t>TabAluno</a:t>
            </a:r>
            <a:r>
              <a:rPr lang="en-GB" sz="2200" dirty="0">
                <a:latin typeface="Arial" charset="0"/>
                <a:cs typeface="Arial" charset="0"/>
              </a:rPr>
              <a:t> CHANGE </a:t>
            </a:r>
            <a:r>
              <a:rPr lang="en-GB" sz="2200" dirty="0" err="1">
                <a:latin typeface="Arial" charset="0"/>
                <a:cs typeface="Arial" charset="0"/>
              </a:rPr>
              <a:t>nome</a:t>
            </a:r>
            <a:r>
              <a:rPr lang="en-GB" sz="2200" dirty="0">
                <a:latin typeface="Arial" charset="0"/>
                <a:cs typeface="Arial" charset="0"/>
              </a:rPr>
              <a:t>  </a:t>
            </a:r>
            <a:r>
              <a:rPr lang="en-GB" sz="2200" dirty="0" err="1">
                <a:latin typeface="Arial" charset="0"/>
                <a:cs typeface="Arial" charset="0"/>
              </a:rPr>
              <a:t>nomealuno</a:t>
            </a:r>
            <a:r>
              <a:rPr lang="en-GB" sz="2200" dirty="0">
                <a:latin typeface="Arial" charset="0"/>
                <a:cs typeface="Arial" charset="0"/>
              </a:rPr>
              <a:t>  varchar(20) NOT NULL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i="1" dirty="0">
                <a:solidFill>
                  <a:srgbClr val="0070C0"/>
                </a:solidFill>
                <a:latin typeface="Arial" charset="0"/>
                <a:cs typeface="Arial" charset="0"/>
              </a:rPr>
              <a:t>	</a:t>
            </a:r>
            <a:r>
              <a:rPr lang="en-GB" sz="2400" i="1" dirty="0">
                <a:solidFill>
                  <a:srgbClr val="0070C0"/>
                </a:solidFill>
              </a:rPr>
              <a:t>-</a:t>
            </a:r>
            <a:r>
              <a:rPr lang="en-GB" sz="2400" i="1" dirty="0" err="1">
                <a:solidFill>
                  <a:srgbClr val="0070C0"/>
                </a:solidFill>
              </a:rPr>
              <a:t>indica</a:t>
            </a:r>
            <a:r>
              <a:rPr lang="en-GB" sz="2400" i="1" dirty="0">
                <a:solidFill>
                  <a:srgbClr val="0070C0"/>
                </a:solidFill>
              </a:rPr>
              <a:t> que a </a:t>
            </a:r>
            <a:r>
              <a:rPr lang="en-GB" sz="2400" i="1" dirty="0" err="1">
                <a:solidFill>
                  <a:srgbClr val="0070C0"/>
                </a:solidFill>
              </a:rPr>
              <a:t>coluna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nome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deve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ser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trocada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por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nomealuno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mantendo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suas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caracterísiticas</a:t>
            </a:r>
            <a:r>
              <a:rPr lang="en-GB" sz="2400" i="1" dirty="0">
                <a:solidFill>
                  <a:srgbClr val="0070C0"/>
                </a:solidFill>
              </a:rPr>
              <a:t> de </a:t>
            </a:r>
            <a:r>
              <a:rPr lang="en-GB" sz="2400" i="1" dirty="0" err="1">
                <a:solidFill>
                  <a:srgbClr val="0070C0"/>
                </a:solidFill>
              </a:rPr>
              <a:t>tipo</a:t>
            </a:r>
            <a:r>
              <a:rPr lang="en-GB" sz="2400" i="1" dirty="0">
                <a:solidFill>
                  <a:srgbClr val="0070C0"/>
                </a:solidFill>
              </a:rPr>
              <a:t>, </a:t>
            </a:r>
            <a:r>
              <a:rPr lang="en-GB" sz="2400" i="1" dirty="0" err="1">
                <a:solidFill>
                  <a:srgbClr val="0070C0"/>
                </a:solidFill>
              </a:rPr>
              <a:t>temanho</a:t>
            </a:r>
            <a:r>
              <a:rPr lang="en-GB" sz="2400" i="1" dirty="0">
                <a:solidFill>
                  <a:srgbClr val="0070C0"/>
                </a:solidFill>
              </a:rPr>
              <a:t> e </a:t>
            </a:r>
            <a:r>
              <a:rPr lang="en-GB" sz="2400" i="1" dirty="0" err="1">
                <a:solidFill>
                  <a:srgbClr val="0070C0"/>
                </a:solidFill>
              </a:rPr>
              <a:t>atributos</a:t>
            </a:r>
            <a:endParaRPr lang="en-GB" sz="2400" i="1" dirty="0">
              <a:solidFill>
                <a:srgbClr val="0070C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2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ALTER TABLE </a:t>
            </a:r>
            <a:r>
              <a:rPr lang="en-GB" sz="2200" dirty="0" err="1">
                <a:latin typeface="Arial" charset="0"/>
                <a:cs typeface="Arial" charset="0"/>
              </a:rPr>
              <a:t>TabAluno</a:t>
            </a:r>
            <a:r>
              <a:rPr lang="en-GB" sz="2200" dirty="0">
                <a:latin typeface="Arial" charset="0"/>
                <a:cs typeface="Arial" charset="0"/>
              </a:rPr>
              <a:t>  ALTER  medias set  DEFAULT  0  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    </a:t>
            </a:r>
            <a:r>
              <a:rPr lang="en-GB" sz="2400" i="1" dirty="0">
                <a:solidFill>
                  <a:srgbClr val="0070C0"/>
                </a:solidFill>
              </a:rPr>
              <a:t>-</a:t>
            </a:r>
            <a:r>
              <a:rPr lang="en-GB" sz="2400" i="1" dirty="0" err="1">
                <a:solidFill>
                  <a:srgbClr val="0070C0"/>
                </a:solidFill>
              </a:rPr>
              <a:t>inclui</a:t>
            </a:r>
            <a:r>
              <a:rPr lang="en-GB" sz="2400" i="1" dirty="0">
                <a:solidFill>
                  <a:srgbClr val="0070C0"/>
                </a:solidFill>
              </a:rPr>
              <a:t> o </a:t>
            </a:r>
            <a:r>
              <a:rPr lang="en-GB" sz="2400" i="1" dirty="0" err="1">
                <a:solidFill>
                  <a:srgbClr val="0070C0"/>
                </a:solidFill>
              </a:rPr>
              <a:t>valor</a:t>
            </a:r>
            <a:r>
              <a:rPr lang="en-GB" sz="2400" i="1" dirty="0">
                <a:solidFill>
                  <a:srgbClr val="0070C0"/>
                </a:solidFill>
              </a:rPr>
              <a:t> default zero para a </a:t>
            </a:r>
            <a:r>
              <a:rPr lang="en-GB" sz="2400" i="1" dirty="0" err="1">
                <a:solidFill>
                  <a:srgbClr val="0070C0"/>
                </a:solidFill>
              </a:rPr>
              <a:t>coluna</a:t>
            </a:r>
            <a:r>
              <a:rPr lang="en-GB" sz="2400" i="1" dirty="0">
                <a:solidFill>
                  <a:srgbClr val="0070C0"/>
                </a:solidFill>
              </a:rPr>
              <a:t> </a:t>
            </a:r>
            <a:r>
              <a:rPr lang="en-GB" sz="2400" i="1" dirty="0" err="1">
                <a:solidFill>
                  <a:srgbClr val="0070C0"/>
                </a:solidFill>
              </a:rPr>
              <a:t>média</a:t>
            </a:r>
            <a:endParaRPr lang="en-GB" sz="2200" i="1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200" i="1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200" i="1" dirty="0">
              <a:latin typeface="Arial" charset="0"/>
              <a:cs typeface="Arial" charset="0"/>
            </a:endParaRPr>
          </a:p>
        </p:txBody>
      </p:sp>
      <p:sp>
        <p:nvSpPr>
          <p:cNvPr id="16387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492125"/>
            <a:ext cx="8229600" cy="708025"/>
          </a:xfrm>
        </p:spPr>
        <p:txBody>
          <a:bodyPr>
            <a:spAutoFit/>
          </a:bodyPr>
          <a:lstStyle/>
          <a:p>
            <a:pPr eaLnBrk="1" hangingPunct="1">
              <a:buClr>
                <a:srgbClr val="FFFF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000"/>
              <a:t>Alterando uma tabela (cont)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53DC20-B608-4C28-9988-8F5606F78388}" type="slidenum">
              <a:rPr lang="pt-BR" smtClean="0"/>
              <a:pPr>
                <a:defRPr/>
              </a:pPr>
              <a:t>12</a:t>
            </a:fld>
            <a:endParaRPr lang="pt-B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idx="1"/>
          </p:nvPr>
        </p:nvSpPr>
        <p:spPr>
          <a:xfrm>
            <a:off x="395288" y="1196975"/>
            <a:ext cx="8229600" cy="5175776"/>
          </a:xfrm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spcBef>
                <a:spcPts val="5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b="1" dirty="0">
                <a:latin typeface="Arial" charset="0"/>
                <a:cs typeface="Arial" charset="0"/>
              </a:rPr>
              <a:t>Para </a:t>
            </a:r>
            <a:r>
              <a:rPr lang="en-GB" sz="2000" b="1" dirty="0" err="1">
                <a:latin typeface="Arial" charset="0"/>
                <a:cs typeface="Arial" charset="0"/>
              </a:rPr>
              <a:t>excluir</a:t>
            </a:r>
            <a:r>
              <a:rPr lang="en-GB" sz="2000" b="1" dirty="0">
                <a:latin typeface="Arial" charset="0"/>
                <a:cs typeface="Arial" charset="0"/>
              </a:rPr>
              <a:t> um banco de dados,  </a:t>
            </a:r>
            <a:r>
              <a:rPr lang="en-GB" sz="2000" b="1" dirty="0" err="1">
                <a:latin typeface="Arial" charset="0"/>
                <a:cs typeface="Arial" charset="0"/>
              </a:rPr>
              <a:t>usa</a:t>
            </a:r>
            <a:r>
              <a:rPr lang="en-GB" sz="2000" b="1" dirty="0">
                <a:latin typeface="Arial" charset="0"/>
                <a:cs typeface="Arial" charset="0"/>
              </a:rPr>
              <a:t>-se:</a:t>
            </a:r>
            <a:r>
              <a:rPr lang="en-GB" sz="2000" dirty="0">
                <a:latin typeface="Arial" charset="0"/>
                <a:cs typeface="Arial" charset="0"/>
              </a:rPr>
              <a:t> 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0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dirty="0">
                <a:latin typeface="Arial" charset="0"/>
                <a:cs typeface="Arial" charset="0"/>
              </a:rPr>
              <a:t>DROP DATABASE &lt;</a:t>
            </a:r>
            <a:r>
              <a:rPr lang="en-GB" sz="2000" dirty="0" err="1">
                <a:latin typeface="Arial" charset="0"/>
                <a:cs typeface="Arial" charset="0"/>
              </a:rPr>
              <a:t>nome_bancodedados</a:t>
            </a:r>
            <a:r>
              <a:rPr lang="en-GB" sz="2000" dirty="0">
                <a:latin typeface="Arial" charset="0"/>
                <a:cs typeface="Arial" charset="0"/>
              </a:rPr>
              <a:t>&gt; ; 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dirty="0" err="1">
                <a:latin typeface="Arial" charset="0"/>
                <a:cs typeface="Arial" charset="0"/>
              </a:rPr>
              <a:t>Onde</a:t>
            </a:r>
            <a:r>
              <a:rPr lang="en-GB" sz="2000" dirty="0">
                <a:latin typeface="Arial" charset="0"/>
                <a:cs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dirty="0" err="1">
                <a:latin typeface="Arial" charset="0"/>
                <a:cs typeface="Arial" charset="0"/>
              </a:rPr>
              <a:t>nome_bancodedados</a:t>
            </a:r>
            <a:r>
              <a:rPr lang="en-GB" sz="2000" i="1" dirty="0">
                <a:latin typeface="Arial" charset="0"/>
                <a:cs typeface="Arial" charset="0"/>
              </a:rPr>
              <a:t> é o </a:t>
            </a:r>
            <a:r>
              <a:rPr lang="en-GB" sz="2000" i="1" dirty="0" err="1">
                <a:latin typeface="Arial" charset="0"/>
                <a:cs typeface="Arial" charset="0"/>
              </a:rPr>
              <a:t>nome</a:t>
            </a:r>
            <a:r>
              <a:rPr lang="en-GB" sz="2000" i="1" dirty="0">
                <a:latin typeface="Arial" charset="0"/>
                <a:cs typeface="Arial" charset="0"/>
              </a:rPr>
              <a:t> do banco de dados que se </a:t>
            </a:r>
            <a:r>
              <a:rPr lang="en-GB" sz="2000" i="1" dirty="0" err="1">
                <a:latin typeface="Arial" charset="0"/>
                <a:cs typeface="Arial" charset="0"/>
              </a:rPr>
              <a:t>deseja</a:t>
            </a:r>
            <a:r>
              <a:rPr lang="en-GB" sz="2000" i="1" dirty="0">
                <a:latin typeface="Arial" charset="0"/>
                <a:cs typeface="Arial" charset="0"/>
              </a:rPr>
              <a:t> </a:t>
            </a:r>
            <a:r>
              <a:rPr lang="en-GB" sz="2000" i="1" dirty="0" err="1">
                <a:latin typeface="Arial" charset="0"/>
                <a:cs typeface="Arial" charset="0"/>
              </a:rPr>
              <a:t>excluir</a:t>
            </a:r>
            <a:r>
              <a:rPr lang="en-GB" sz="2000" i="1" dirty="0">
                <a:latin typeface="Arial" charset="0"/>
                <a:cs typeface="Arial" charset="0"/>
              </a:rPr>
              <a:t>. 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b="1" dirty="0" err="1">
                <a:latin typeface="Arial" charset="0"/>
                <a:cs typeface="Arial" charset="0"/>
              </a:rPr>
              <a:t>Exemplo</a:t>
            </a:r>
            <a:r>
              <a:rPr lang="en-GB" sz="2000" dirty="0">
                <a:latin typeface="Arial" charset="0"/>
                <a:cs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dirty="0">
                <a:latin typeface="Arial" charset="0"/>
                <a:cs typeface="Arial" charset="0"/>
              </a:rPr>
              <a:t>  DROP DATABASE </a:t>
            </a:r>
            <a:r>
              <a:rPr lang="en-GB" sz="2000" dirty="0" err="1">
                <a:latin typeface="Arial" charset="0"/>
                <a:cs typeface="Arial" charset="0"/>
              </a:rPr>
              <a:t>Exemplo</a:t>
            </a:r>
            <a:r>
              <a:rPr lang="en-GB" sz="2000" dirty="0">
                <a:latin typeface="Arial" charset="0"/>
                <a:cs typeface="Arial" charset="0"/>
              </a:rPr>
              <a:t>;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0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dirty="0">
                <a:latin typeface="Arial" charset="0"/>
                <a:cs typeface="Arial" charset="0"/>
              </a:rPr>
              <a:t>Para </a:t>
            </a:r>
            <a:r>
              <a:rPr lang="en-GB" sz="2000" dirty="0" err="1">
                <a:latin typeface="Arial" charset="0"/>
                <a:cs typeface="Arial" charset="0"/>
              </a:rPr>
              <a:t>excluir</a:t>
            </a:r>
            <a:r>
              <a:rPr lang="en-GB" sz="2000" dirty="0">
                <a:latin typeface="Arial" charset="0"/>
                <a:cs typeface="Arial" charset="0"/>
              </a:rPr>
              <a:t> </a:t>
            </a:r>
            <a:r>
              <a:rPr lang="en-GB" sz="2000" dirty="0" err="1">
                <a:latin typeface="Arial" charset="0"/>
                <a:cs typeface="Arial" charset="0"/>
              </a:rPr>
              <a:t>uma</a:t>
            </a:r>
            <a:r>
              <a:rPr lang="en-GB" sz="2000" dirty="0">
                <a:latin typeface="Arial" charset="0"/>
                <a:cs typeface="Arial" charset="0"/>
              </a:rPr>
              <a:t> </a:t>
            </a:r>
            <a:r>
              <a:rPr lang="en-GB" sz="2000" b="1" dirty="0" err="1">
                <a:latin typeface="Arial" charset="0"/>
                <a:cs typeface="Arial" charset="0"/>
              </a:rPr>
              <a:t>tabela</a:t>
            </a:r>
            <a:r>
              <a:rPr lang="en-GB" sz="2000" dirty="0">
                <a:latin typeface="Arial" charset="0"/>
                <a:cs typeface="Arial" charset="0"/>
              </a:rPr>
              <a:t>, </a:t>
            </a:r>
            <a:r>
              <a:rPr lang="en-GB" sz="2000" dirty="0" err="1">
                <a:latin typeface="Arial" charset="0"/>
                <a:cs typeface="Arial" charset="0"/>
              </a:rPr>
              <a:t>ou</a:t>
            </a:r>
            <a:r>
              <a:rPr lang="en-GB" sz="2000" dirty="0">
                <a:latin typeface="Arial" charset="0"/>
                <a:cs typeface="Arial" charset="0"/>
              </a:rPr>
              <a:t> </a:t>
            </a:r>
            <a:r>
              <a:rPr lang="en-GB" sz="2000" dirty="0" err="1">
                <a:latin typeface="Arial" charset="0"/>
                <a:cs typeface="Arial" charset="0"/>
              </a:rPr>
              <a:t>qualquer</a:t>
            </a:r>
            <a:r>
              <a:rPr lang="en-GB" sz="2000" dirty="0">
                <a:latin typeface="Arial" charset="0"/>
                <a:cs typeface="Arial" charset="0"/>
              </a:rPr>
              <a:t> </a:t>
            </a:r>
            <a:r>
              <a:rPr lang="en-GB" sz="2000" dirty="0" err="1">
                <a:latin typeface="Arial" charset="0"/>
                <a:cs typeface="Arial" charset="0"/>
              </a:rPr>
              <a:t>outra</a:t>
            </a:r>
            <a:r>
              <a:rPr lang="en-GB" sz="2000" dirty="0">
                <a:latin typeface="Arial" charset="0"/>
                <a:cs typeface="Arial" charset="0"/>
              </a:rPr>
              <a:t> </a:t>
            </a:r>
            <a:r>
              <a:rPr lang="en-GB" sz="2000" dirty="0" err="1">
                <a:latin typeface="Arial" charset="0"/>
                <a:cs typeface="Arial" charset="0"/>
              </a:rPr>
              <a:t>estrutura</a:t>
            </a:r>
            <a:r>
              <a:rPr lang="en-GB" sz="2000" dirty="0">
                <a:latin typeface="Arial" charset="0"/>
                <a:cs typeface="Arial" charset="0"/>
              </a:rPr>
              <a:t> </a:t>
            </a:r>
            <a:r>
              <a:rPr lang="en-GB" sz="2000" dirty="0" err="1">
                <a:latin typeface="Arial" charset="0"/>
                <a:cs typeface="Arial" charset="0"/>
              </a:rPr>
              <a:t>já</a:t>
            </a:r>
            <a:r>
              <a:rPr lang="en-GB" sz="2000" dirty="0">
                <a:latin typeface="Arial" charset="0"/>
                <a:cs typeface="Arial" charset="0"/>
              </a:rPr>
              <a:t> </a:t>
            </a:r>
            <a:r>
              <a:rPr lang="en-GB" sz="2000" dirty="0" err="1">
                <a:latin typeface="Arial" charset="0"/>
                <a:cs typeface="Arial" charset="0"/>
              </a:rPr>
              <a:t>criada</a:t>
            </a:r>
            <a:r>
              <a:rPr lang="en-GB" sz="2000" dirty="0">
                <a:latin typeface="Arial" charset="0"/>
                <a:cs typeface="Arial" charset="0"/>
              </a:rPr>
              <a:t> </a:t>
            </a:r>
            <a:r>
              <a:rPr lang="en-GB" sz="2000" dirty="0" err="1">
                <a:latin typeface="Arial" charset="0"/>
                <a:cs typeface="Arial" charset="0"/>
              </a:rPr>
              <a:t>por</a:t>
            </a:r>
            <a:r>
              <a:rPr lang="en-GB" sz="2000" dirty="0">
                <a:latin typeface="Arial" charset="0"/>
                <a:cs typeface="Arial" charset="0"/>
              </a:rPr>
              <a:t> um </a:t>
            </a:r>
            <a:r>
              <a:rPr lang="en-GB" sz="2000" dirty="0" err="1">
                <a:latin typeface="Arial" charset="0"/>
                <a:cs typeface="Arial" charset="0"/>
              </a:rPr>
              <a:t>comando</a:t>
            </a:r>
            <a:r>
              <a:rPr lang="en-GB" sz="2000" dirty="0">
                <a:latin typeface="Arial" charset="0"/>
                <a:cs typeface="Arial" charset="0"/>
              </a:rPr>
              <a:t> CREATE, </a:t>
            </a:r>
            <a:r>
              <a:rPr lang="en-GB" sz="2000" dirty="0" err="1">
                <a:latin typeface="Arial" charset="0"/>
                <a:cs typeface="Arial" charset="0"/>
              </a:rPr>
              <a:t>usa</a:t>
            </a:r>
            <a:r>
              <a:rPr lang="en-GB" sz="2000" dirty="0">
                <a:latin typeface="Arial" charset="0"/>
                <a:cs typeface="Arial" charset="0"/>
              </a:rPr>
              <a:t>-se a </a:t>
            </a:r>
            <a:r>
              <a:rPr lang="en-GB" sz="2000" dirty="0" err="1">
                <a:latin typeface="Arial" charset="0"/>
                <a:cs typeface="Arial" charset="0"/>
              </a:rPr>
              <a:t>sintaxe</a:t>
            </a:r>
            <a:r>
              <a:rPr lang="en-GB" sz="2000" dirty="0">
                <a:latin typeface="Arial" charset="0"/>
                <a:cs typeface="Arial" charset="0"/>
              </a:rPr>
              <a:t> </a:t>
            </a:r>
            <a:r>
              <a:rPr lang="en-GB" sz="2000" dirty="0" err="1">
                <a:latin typeface="Arial" charset="0"/>
                <a:cs typeface="Arial" charset="0"/>
              </a:rPr>
              <a:t>abaixo</a:t>
            </a:r>
            <a:r>
              <a:rPr lang="en-GB" sz="2000" dirty="0">
                <a:latin typeface="Arial" charset="0"/>
                <a:cs typeface="Arial" charset="0"/>
              </a:rPr>
              <a:t>: 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dirty="0">
                <a:latin typeface="Arial" charset="0"/>
                <a:cs typeface="Arial" charset="0"/>
              </a:rPr>
              <a:t>	</a:t>
            </a:r>
            <a:r>
              <a:rPr lang="en-GB" sz="2000" b="1" dirty="0">
                <a:latin typeface="Arial" charset="0"/>
                <a:cs typeface="Arial" charset="0"/>
              </a:rPr>
              <a:t>DROP &lt;</a:t>
            </a:r>
            <a:r>
              <a:rPr lang="en-GB" sz="2000" b="1" dirty="0" err="1">
                <a:latin typeface="Arial" charset="0"/>
                <a:cs typeface="Arial" charset="0"/>
              </a:rPr>
              <a:t>tipo_de_estrutura</a:t>
            </a:r>
            <a:r>
              <a:rPr lang="en-GB" sz="2000" b="1" dirty="0">
                <a:latin typeface="Arial" charset="0"/>
                <a:cs typeface="Arial" charset="0"/>
              </a:rPr>
              <a:t>&gt; &lt;</a:t>
            </a:r>
            <a:r>
              <a:rPr lang="en-GB" sz="2000" b="1" dirty="0" err="1">
                <a:latin typeface="Arial" charset="0"/>
                <a:cs typeface="Arial" charset="0"/>
              </a:rPr>
              <a:t>nome_da_estrutura</a:t>
            </a:r>
            <a:r>
              <a:rPr lang="en-GB" sz="2000" b="1" dirty="0">
                <a:latin typeface="Arial" charset="0"/>
                <a:cs typeface="Arial" charset="0"/>
              </a:rPr>
              <a:t>&gt;</a:t>
            </a:r>
            <a:r>
              <a:rPr lang="en-GB" sz="2000" dirty="0">
                <a:latin typeface="Arial" charset="0"/>
                <a:cs typeface="Arial" charset="0"/>
              </a:rPr>
              <a:t> 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dirty="0">
                <a:latin typeface="Arial" charset="0"/>
                <a:cs typeface="Arial" charset="0"/>
              </a:rPr>
              <a:t>     </a:t>
            </a:r>
            <a:r>
              <a:rPr lang="en-GB" sz="2000" dirty="0" err="1">
                <a:latin typeface="Arial" charset="0"/>
                <a:cs typeface="Arial" charset="0"/>
              </a:rPr>
              <a:t>Exemplos</a:t>
            </a:r>
            <a:r>
              <a:rPr lang="en-GB" sz="2000" dirty="0">
                <a:latin typeface="Arial" charset="0"/>
                <a:cs typeface="Arial" charset="0"/>
              </a:rPr>
              <a:t>: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dirty="0">
                <a:latin typeface="Arial" charset="0"/>
                <a:cs typeface="Arial" charset="0"/>
              </a:rPr>
              <a:t>     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dirty="0">
                <a:latin typeface="Arial" charset="0"/>
                <a:cs typeface="Arial" charset="0"/>
              </a:rPr>
              <a:t>     DROP TABLE Cliente1</a:t>
            </a: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dirty="0">
                <a:latin typeface="Arial" charset="0"/>
                <a:cs typeface="Arial" charset="0"/>
              </a:rPr>
              <a:t>	DROP  VIEW </a:t>
            </a:r>
            <a:r>
              <a:rPr lang="en-GB" sz="2000" dirty="0" err="1">
                <a:latin typeface="Arial" charset="0"/>
                <a:cs typeface="Arial" charset="0"/>
              </a:rPr>
              <a:t>Visao_Vendas</a:t>
            </a:r>
            <a:endParaRPr lang="en-GB" sz="20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80000"/>
              </a:lnSpc>
              <a:spcBef>
                <a:spcPts val="5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dirty="0">
                <a:latin typeface="Arial" charset="0"/>
                <a:cs typeface="Arial" charset="0"/>
              </a:rPr>
              <a:t>     etc...</a:t>
            </a:r>
          </a:p>
        </p:txBody>
      </p:sp>
      <p:sp>
        <p:nvSpPr>
          <p:cNvPr id="19459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492125"/>
            <a:ext cx="8229600" cy="708025"/>
          </a:xfrm>
        </p:spPr>
        <p:txBody>
          <a:bodyPr>
            <a:spAutoFit/>
          </a:bodyPr>
          <a:lstStyle/>
          <a:p>
            <a:pPr eaLnBrk="1" hangingPunct="1">
              <a:buClr>
                <a:srgbClr val="FFFF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000"/>
              <a:t>Excluindo estruturas de dados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7D0389-276C-4577-AFE3-1553077FB62B}" type="slidenum">
              <a:rPr lang="pt-BR" smtClean="0"/>
              <a:pPr>
                <a:defRPr/>
              </a:pPr>
              <a:t>13</a:t>
            </a:fld>
            <a:endParaRPr lang="pt-B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Outros comandos </a:t>
            </a:r>
            <a:r>
              <a:rPr lang="pt-BR" dirty="0"/>
              <a:t>de apoio</a:t>
            </a:r>
          </a:p>
        </p:txBody>
      </p:sp>
      <p:sp>
        <p:nvSpPr>
          <p:cNvPr id="20483" name="Espaço Reservado para Conteúdo 2"/>
          <p:cNvSpPr>
            <a:spLocks noGrp="1"/>
          </p:cNvSpPr>
          <p:nvPr>
            <p:ph idx="1"/>
          </p:nvPr>
        </p:nvSpPr>
        <p:spPr>
          <a:xfrm>
            <a:off x="539750" y="1125538"/>
            <a:ext cx="8229600" cy="4784725"/>
          </a:xfrm>
        </p:spPr>
        <p:txBody>
          <a:bodyPr/>
          <a:lstStyle/>
          <a:p>
            <a:r>
              <a:rPr lang="pt-BR" dirty="0"/>
              <a:t>Show databases;</a:t>
            </a:r>
          </a:p>
          <a:p>
            <a:pPr>
              <a:buFont typeface="Arial" charset="0"/>
              <a:buNone/>
            </a:pPr>
            <a:r>
              <a:rPr lang="pt-BR" sz="2800" i="1" dirty="0">
                <a:solidFill>
                  <a:srgbClr val="FF0000"/>
                </a:solidFill>
              </a:rPr>
              <a:t>(mostra os bancos de dados do seu servidor)</a:t>
            </a:r>
          </a:p>
          <a:p>
            <a:r>
              <a:rPr lang="pt-BR" dirty="0"/>
              <a:t>Show </a:t>
            </a:r>
            <a:r>
              <a:rPr lang="pt-BR" dirty="0" err="1"/>
              <a:t>tables</a:t>
            </a:r>
            <a:r>
              <a:rPr lang="pt-BR" dirty="0"/>
              <a:t>;</a:t>
            </a:r>
          </a:p>
          <a:p>
            <a:pPr>
              <a:buFont typeface="Arial" charset="0"/>
              <a:buNone/>
            </a:pPr>
            <a:r>
              <a:rPr lang="pt-BR" sz="2800" i="1" dirty="0">
                <a:solidFill>
                  <a:srgbClr val="FF0000"/>
                </a:solidFill>
              </a:rPr>
              <a:t>(mostra as tabelas ou </a:t>
            </a:r>
            <a:r>
              <a:rPr lang="pt-BR" sz="2800" i="1" dirty="0" err="1">
                <a:solidFill>
                  <a:srgbClr val="FF0000"/>
                </a:solidFill>
              </a:rPr>
              <a:t>views</a:t>
            </a:r>
            <a:r>
              <a:rPr lang="pt-BR" sz="2800" i="1" dirty="0">
                <a:solidFill>
                  <a:srgbClr val="FF0000"/>
                </a:solidFill>
              </a:rPr>
              <a:t> do banco ao qual se está conectado pelo comando USE</a:t>
            </a:r>
            <a:r>
              <a:rPr lang="pt-BR" i="1" dirty="0">
                <a:solidFill>
                  <a:srgbClr val="FF0000"/>
                </a:solidFill>
              </a:rPr>
              <a:t>)</a:t>
            </a:r>
          </a:p>
          <a:p>
            <a:r>
              <a:rPr lang="pt-BR" dirty="0" err="1"/>
              <a:t>Describe</a:t>
            </a:r>
            <a:r>
              <a:rPr lang="pt-BR" dirty="0"/>
              <a:t> &lt;tabela ou </a:t>
            </a:r>
            <a:r>
              <a:rPr lang="pt-BR" dirty="0" err="1"/>
              <a:t>view</a:t>
            </a:r>
            <a:r>
              <a:rPr lang="pt-BR" dirty="0"/>
              <a:t>&gt;;</a:t>
            </a:r>
          </a:p>
          <a:p>
            <a:pPr>
              <a:buFont typeface="Arial" charset="0"/>
              <a:buNone/>
            </a:pPr>
            <a:r>
              <a:rPr lang="pt-BR" sz="2800" i="1" dirty="0">
                <a:solidFill>
                  <a:srgbClr val="FF0000"/>
                </a:solidFill>
              </a:rPr>
              <a:t>(mostra a estrutura da tabela ou </a:t>
            </a:r>
            <a:r>
              <a:rPr lang="pt-BR" sz="2800" i="1" dirty="0" err="1">
                <a:solidFill>
                  <a:srgbClr val="FF0000"/>
                </a:solidFill>
              </a:rPr>
              <a:t>view</a:t>
            </a:r>
            <a:r>
              <a:rPr lang="pt-BR" sz="2800" i="1" dirty="0">
                <a:solidFill>
                  <a:srgbClr val="FF0000"/>
                </a:solidFill>
              </a:rPr>
              <a:t> cujo nome foi informado  no comando)</a:t>
            </a:r>
          </a:p>
          <a:p>
            <a:r>
              <a:rPr lang="pt-BR" dirty="0" err="1"/>
              <a:t>Rename</a:t>
            </a:r>
            <a:r>
              <a:rPr lang="pt-BR" dirty="0"/>
              <a:t> </a:t>
            </a:r>
            <a:r>
              <a:rPr lang="pt-BR" dirty="0" err="1"/>
              <a:t>table</a:t>
            </a:r>
            <a:r>
              <a:rPr lang="pt-BR" dirty="0"/>
              <a:t>  &lt;tabela&gt; to &lt;</a:t>
            </a:r>
            <a:r>
              <a:rPr lang="pt-BR" dirty="0" err="1"/>
              <a:t>novonome</a:t>
            </a:r>
            <a:r>
              <a:rPr lang="pt-BR" dirty="0"/>
              <a:t>&gt;</a:t>
            </a:r>
            <a:r>
              <a:rPr lang="pt-BR" sz="2800" dirty="0"/>
              <a:t>;</a:t>
            </a:r>
            <a:br>
              <a:rPr lang="pt-BR" sz="2800" dirty="0"/>
            </a:br>
            <a:r>
              <a:rPr lang="pt-BR" sz="2800" i="1" dirty="0">
                <a:solidFill>
                  <a:srgbClr val="FF0000"/>
                </a:solidFill>
              </a:rPr>
              <a:t>(renomeia uma tabela )</a:t>
            </a:r>
            <a:endParaRPr lang="pt-BR" sz="2800" dirty="0"/>
          </a:p>
          <a:p>
            <a:pPr>
              <a:buFont typeface="Arial" charset="0"/>
              <a:buNone/>
            </a:pP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73A2E5-C604-4EA7-95BE-C98433FABEAF}" type="slidenum">
              <a:rPr lang="pt-BR" smtClean="0"/>
              <a:pPr>
                <a:defRPr/>
              </a:pPr>
              <a:t>14</a:t>
            </a:fld>
            <a:endParaRPr lang="pt-B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Outros comandos </a:t>
            </a:r>
            <a:r>
              <a:rPr lang="pt-BR" dirty="0"/>
              <a:t>de apoio</a:t>
            </a:r>
          </a:p>
        </p:txBody>
      </p:sp>
      <p:sp>
        <p:nvSpPr>
          <p:cNvPr id="20483" name="Espaço Reservado para Conteúdo 2"/>
          <p:cNvSpPr>
            <a:spLocks noGrp="1"/>
          </p:cNvSpPr>
          <p:nvPr>
            <p:ph idx="1"/>
          </p:nvPr>
        </p:nvSpPr>
        <p:spPr>
          <a:xfrm>
            <a:off x="539750" y="1125538"/>
            <a:ext cx="8229600" cy="5230812"/>
          </a:xfrm>
        </p:spPr>
        <p:txBody>
          <a:bodyPr/>
          <a:lstStyle/>
          <a:p>
            <a:r>
              <a:rPr lang="pt-BR" dirty="0" err="1"/>
              <a:t>source</a:t>
            </a:r>
            <a:r>
              <a:rPr lang="pt-BR" dirty="0"/>
              <a:t> &lt;caminho&gt;;</a:t>
            </a:r>
          </a:p>
          <a:p>
            <a:pPr>
              <a:buFont typeface="Arial" charset="0"/>
              <a:buNone/>
            </a:pPr>
            <a:r>
              <a:rPr lang="pt-BR" sz="2800" i="1" dirty="0">
                <a:solidFill>
                  <a:srgbClr val="FF0000"/>
                </a:solidFill>
              </a:rPr>
              <a:t>(carrega um script </a:t>
            </a:r>
            <a:r>
              <a:rPr lang="pt-BR" sz="2800" i="1" dirty="0" err="1">
                <a:solidFill>
                  <a:srgbClr val="FF0000"/>
                </a:solidFill>
              </a:rPr>
              <a:t>sql</a:t>
            </a:r>
            <a:r>
              <a:rPr lang="pt-BR" sz="2800" i="1" dirty="0">
                <a:solidFill>
                  <a:srgbClr val="FF0000"/>
                </a:solidFill>
              </a:rPr>
              <a:t>  criado em um editor de textos passo a passo)</a:t>
            </a:r>
          </a:p>
          <a:p>
            <a:pPr>
              <a:buFont typeface="Arial" charset="0"/>
              <a:buNone/>
            </a:pPr>
            <a:r>
              <a:rPr lang="pt-BR" sz="2800" i="1" dirty="0" err="1"/>
              <a:t>Ex</a:t>
            </a:r>
            <a:r>
              <a:rPr lang="pt-BR" sz="2800" i="1" dirty="0"/>
              <a:t>: </a:t>
            </a:r>
            <a:r>
              <a:rPr lang="pt-BR" sz="2800" i="1" dirty="0" err="1"/>
              <a:t>mysql</a:t>
            </a:r>
            <a:r>
              <a:rPr lang="pt-BR" sz="2800" i="1" dirty="0"/>
              <a:t>&gt; </a:t>
            </a:r>
            <a:r>
              <a:rPr lang="pt-BR" sz="2800" i="1" dirty="0" err="1"/>
              <a:t>source</a:t>
            </a:r>
            <a:r>
              <a:rPr lang="pt-BR" sz="2800" i="1" dirty="0"/>
              <a:t> c:/temp/bancox.txt;</a:t>
            </a:r>
          </a:p>
          <a:p>
            <a:endParaRPr lang="pt-BR" dirty="0"/>
          </a:p>
          <a:p>
            <a:r>
              <a:rPr lang="pt-BR" dirty="0" err="1"/>
              <a:t>tee</a:t>
            </a:r>
            <a:r>
              <a:rPr lang="pt-BR" dirty="0"/>
              <a:t> &lt;caminho&gt;;</a:t>
            </a:r>
          </a:p>
          <a:p>
            <a:pPr>
              <a:buFont typeface="Arial" charset="0"/>
              <a:buNone/>
            </a:pPr>
            <a:r>
              <a:rPr lang="pt-BR" sz="2800" i="1" dirty="0">
                <a:solidFill>
                  <a:srgbClr val="FF0000"/>
                </a:solidFill>
              </a:rPr>
              <a:t>(registra em um arquivo tipo  texto todas as atividades de uma sessão do </a:t>
            </a:r>
            <a:r>
              <a:rPr lang="pt-BR" sz="2800" i="1" dirty="0" err="1">
                <a:solidFill>
                  <a:srgbClr val="FF0000"/>
                </a:solidFill>
              </a:rPr>
              <a:t>mysql</a:t>
            </a:r>
            <a:r>
              <a:rPr lang="pt-BR" sz="2800" i="1" dirty="0">
                <a:solidFill>
                  <a:srgbClr val="FF0000"/>
                </a:solidFill>
              </a:rPr>
              <a:t>  no modo console</a:t>
            </a:r>
            <a:br>
              <a:rPr lang="pt-BR" sz="2800" i="1" dirty="0">
                <a:solidFill>
                  <a:srgbClr val="FF0000"/>
                </a:solidFill>
              </a:rPr>
            </a:br>
            <a:r>
              <a:rPr lang="pt-BR" sz="2800" i="1" dirty="0">
                <a:solidFill>
                  <a:srgbClr val="FF0000"/>
                </a:solidFill>
              </a:rPr>
              <a:t>Faz um </a:t>
            </a:r>
            <a:r>
              <a:rPr lang="pt-BR" sz="2800" i="1" dirty="0" err="1">
                <a:solidFill>
                  <a:srgbClr val="FF0000"/>
                </a:solidFill>
              </a:rPr>
              <a:t>loging</a:t>
            </a:r>
            <a:r>
              <a:rPr lang="pt-BR" sz="2800" i="1" dirty="0">
                <a:solidFill>
                  <a:srgbClr val="FF0000"/>
                </a:solidFill>
              </a:rPr>
              <a:t> das atividades)</a:t>
            </a:r>
          </a:p>
          <a:p>
            <a:pPr>
              <a:buNone/>
            </a:pPr>
            <a:r>
              <a:rPr lang="pt-BR" sz="2800" i="1" dirty="0" err="1"/>
              <a:t>Ex</a:t>
            </a:r>
            <a:r>
              <a:rPr lang="pt-BR" sz="2800" i="1" dirty="0"/>
              <a:t>: </a:t>
            </a:r>
            <a:r>
              <a:rPr lang="pt-BR" sz="2800" i="1" dirty="0" err="1"/>
              <a:t>mysql</a:t>
            </a:r>
            <a:r>
              <a:rPr lang="pt-BR" sz="2800" i="1" dirty="0"/>
              <a:t>&gt; </a:t>
            </a:r>
            <a:r>
              <a:rPr lang="pt-BR" sz="2800" i="1" dirty="0" err="1"/>
              <a:t>tee</a:t>
            </a:r>
            <a:r>
              <a:rPr lang="pt-BR" sz="2800" i="1"/>
              <a:t> </a:t>
            </a:r>
            <a:r>
              <a:rPr lang="pt-BR" sz="2800" i="1" dirty="0"/>
              <a:t>c</a:t>
            </a:r>
            <a:r>
              <a:rPr lang="pt-BR" sz="2800" i="1"/>
              <a:t>:/temp/log.txt</a:t>
            </a:r>
            <a:r>
              <a:rPr lang="pt-BR" sz="2800" i="1" dirty="0"/>
              <a:t>;</a:t>
            </a:r>
          </a:p>
          <a:p>
            <a:pPr>
              <a:buNone/>
            </a:pPr>
            <a:endParaRPr lang="pt-BR" sz="2800" dirty="0"/>
          </a:p>
          <a:p>
            <a:pPr>
              <a:buFont typeface="Arial" charset="0"/>
              <a:buNone/>
            </a:pPr>
            <a:endParaRPr lang="pt-BR" sz="2800" i="1" dirty="0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73A2E5-C604-4EA7-95BE-C98433FABEAF}" type="slidenum">
              <a:rPr lang="pt-BR" smtClean="0"/>
              <a:pPr>
                <a:defRPr/>
              </a:pPr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7166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/>
              <a:t>Comandos de Definição das Estruturas de Dados de um BD: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28625" y="1628801"/>
            <a:ext cx="8229600" cy="4754538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dirty="0"/>
              <a:t>Os comandos básicos são:</a:t>
            </a:r>
            <a:endParaRPr lang="pt-BR" dirty="0">
              <a:solidFill>
                <a:schemeClr val="tx2">
                  <a:lumMod val="75000"/>
                </a:schemeClr>
              </a:solidFill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</a:rPr>
              <a:t>CREATE </a:t>
            </a:r>
            <a:r>
              <a:rPr lang="pt-BR" dirty="0"/>
              <a:t>: usado para criar bancos de dados, tabelas, visões(</a:t>
            </a:r>
            <a:r>
              <a:rPr lang="pt-BR" dirty="0" err="1"/>
              <a:t>views</a:t>
            </a:r>
            <a:r>
              <a:rPr lang="pt-BR" dirty="0"/>
              <a:t>), procedimentos (</a:t>
            </a:r>
            <a:r>
              <a:rPr lang="pt-BR" dirty="0" err="1"/>
              <a:t>stored</a:t>
            </a:r>
            <a:r>
              <a:rPr lang="pt-BR" dirty="0"/>
              <a:t> </a:t>
            </a:r>
            <a:r>
              <a:rPr lang="pt-BR" dirty="0" err="1"/>
              <a:t>procedures</a:t>
            </a:r>
            <a:r>
              <a:rPr lang="pt-BR" dirty="0"/>
              <a:t>), etc..</a:t>
            </a:r>
          </a:p>
          <a:p>
            <a:pPr lvl="1" eaLnBrk="1" fontAlgn="auto" hangingPunct="1">
              <a:spcAft>
                <a:spcPts val="0"/>
              </a:spcAft>
              <a:buNone/>
              <a:defRPr/>
            </a:pPr>
            <a:endParaRPr lang="pt-BR" dirty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</a:rPr>
              <a:t>ALTER </a:t>
            </a:r>
            <a:r>
              <a:rPr lang="pt-BR" dirty="0"/>
              <a:t>: usado para alterar alguma característica de uma estrutura previamente criada</a:t>
            </a:r>
          </a:p>
          <a:p>
            <a:pPr lvl="1" eaLnBrk="1" fontAlgn="auto" hangingPunct="1">
              <a:spcAft>
                <a:spcPts val="0"/>
              </a:spcAft>
              <a:buNone/>
              <a:defRPr/>
            </a:pPr>
            <a:endParaRPr lang="pt-BR" dirty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</a:rPr>
              <a:t>DROP</a:t>
            </a:r>
            <a:r>
              <a:rPr lang="pt-BR" dirty="0"/>
              <a:t> : usado para excluir alguma estrutura criada anteriormente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F7CC25-D377-41AB-A229-EC212298A8BB}" type="slidenum">
              <a:rPr lang="pt-BR" smtClean="0"/>
              <a:pPr>
                <a:defRPr/>
              </a:pPr>
              <a:t>2</a:t>
            </a:fld>
            <a:endParaRPr lang="pt-B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ítulo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/>
            <a:r>
              <a:rPr lang="pt-BR"/>
              <a:t>Comando CREATE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00063" y="836713"/>
            <a:ext cx="8643937" cy="5260876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dirty="0">
                <a:cs typeface="Arial" charset="0"/>
              </a:rPr>
              <a:t>CREATE DATABASE &lt;</a:t>
            </a:r>
            <a:r>
              <a:rPr lang="en-GB" dirty="0" err="1">
                <a:cs typeface="Arial" charset="0"/>
              </a:rPr>
              <a:t>nome_banco</a:t>
            </a:r>
            <a:r>
              <a:rPr lang="en-GB" dirty="0">
                <a:cs typeface="Arial" charset="0"/>
              </a:rPr>
              <a:t>&gt; [&lt;</a:t>
            </a:r>
            <a:r>
              <a:rPr lang="en-GB" dirty="0" err="1">
                <a:cs typeface="Arial" charset="0"/>
              </a:rPr>
              <a:t>especificações</a:t>
            </a:r>
            <a:r>
              <a:rPr lang="en-GB" dirty="0">
                <a:cs typeface="Arial" charset="0"/>
              </a:rPr>
              <a:t>&gt;*]</a:t>
            </a:r>
          </a:p>
          <a:p>
            <a:pPr eaLnBrk="1" fontAlgn="auto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GB" dirty="0">
              <a:cs typeface="Arial" charset="0"/>
            </a:endParaRPr>
          </a:p>
          <a:p>
            <a:pPr eaLnBrk="1" fontAlgn="auto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2600" i="1" dirty="0">
                <a:solidFill>
                  <a:srgbClr val="0070C0"/>
                </a:solidFill>
              </a:rPr>
              <a:t>* As </a:t>
            </a:r>
            <a:r>
              <a:rPr lang="en-GB" sz="2600" i="1" dirty="0" err="1">
                <a:solidFill>
                  <a:srgbClr val="0070C0"/>
                </a:solidFill>
              </a:rPr>
              <a:t>especificações</a:t>
            </a:r>
            <a:r>
              <a:rPr lang="en-GB" sz="2600" i="1" dirty="0">
                <a:solidFill>
                  <a:srgbClr val="0070C0"/>
                </a:solidFill>
              </a:rPr>
              <a:t> </a:t>
            </a:r>
            <a:r>
              <a:rPr lang="en-GB" sz="2600" i="1" dirty="0" err="1">
                <a:solidFill>
                  <a:srgbClr val="0070C0"/>
                </a:solidFill>
              </a:rPr>
              <a:t>são</a:t>
            </a:r>
            <a:r>
              <a:rPr lang="en-GB" sz="2600" i="1" dirty="0">
                <a:solidFill>
                  <a:srgbClr val="0070C0"/>
                </a:solidFill>
              </a:rPr>
              <a:t> </a:t>
            </a:r>
            <a:r>
              <a:rPr lang="en-GB" sz="2600" i="1" dirty="0" err="1">
                <a:solidFill>
                  <a:srgbClr val="0070C0"/>
                </a:solidFill>
              </a:rPr>
              <a:t>opcionais</a:t>
            </a:r>
            <a:r>
              <a:rPr lang="en-GB" sz="2600" i="1" dirty="0">
                <a:solidFill>
                  <a:srgbClr val="0070C0"/>
                </a:solidFill>
              </a:rPr>
              <a:t>, e </a:t>
            </a:r>
            <a:r>
              <a:rPr lang="en-GB" sz="2600" i="1" dirty="0" err="1">
                <a:solidFill>
                  <a:srgbClr val="0070C0"/>
                </a:solidFill>
              </a:rPr>
              <a:t>referem</a:t>
            </a:r>
            <a:r>
              <a:rPr lang="en-GB" sz="2600" i="1" dirty="0">
                <a:solidFill>
                  <a:srgbClr val="0070C0"/>
                </a:solidFill>
              </a:rPr>
              <a:t>-se à </a:t>
            </a:r>
            <a:r>
              <a:rPr lang="en-GB" sz="2600" i="1" dirty="0" err="1">
                <a:solidFill>
                  <a:srgbClr val="0070C0"/>
                </a:solidFill>
              </a:rPr>
              <a:t>caracteríticas</a:t>
            </a:r>
            <a:r>
              <a:rPr lang="en-GB" sz="2600" i="1" dirty="0">
                <a:solidFill>
                  <a:srgbClr val="0070C0"/>
                </a:solidFill>
              </a:rPr>
              <a:t> </a:t>
            </a:r>
            <a:r>
              <a:rPr lang="en-GB" sz="2600" i="1" dirty="0" err="1">
                <a:solidFill>
                  <a:srgbClr val="0070C0"/>
                </a:solidFill>
              </a:rPr>
              <a:t>físicas</a:t>
            </a:r>
            <a:r>
              <a:rPr lang="en-GB" sz="2600" i="1" dirty="0">
                <a:solidFill>
                  <a:srgbClr val="0070C0"/>
                </a:solidFill>
              </a:rPr>
              <a:t> do banco, </a:t>
            </a:r>
            <a:r>
              <a:rPr lang="en-GB" sz="2600" i="1" dirty="0" err="1">
                <a:solidFill>
                  <a:srgbClr val="0070C0"/>
                </a:solidFill>
              </a:rPr>
              <a:t>ou</a:t>
            </a:r>
            <a:r>
              <a:rPr lang="en-GB" sz="2600" i="1" dirty="0">
                <a:solidFill>
                  <a:srgbClr val="0070C0"/>
                </a:solidFill>
              </a:rPr>
              <a:t> </a:t>
            </a:r>
            <a:r>
              <a:rPr lang="en-GB" sz="2600" i="1" dirty="0" err="1">
                <a:solidFill>
                  <a:srgbClr val="0070C0"/>
                </a:solidFill>
              </a:rPr>
              <a:t>atributos</a:t>
            </a:r>
            <a:r>
              <a:rPr lang="en-GB" sz="2600" i="1" dirty="0">
                <a:solidFill>
                  <a:srgbClr val="0070C0"/>
                </a:solidFill>
              </a:rPr>
              <a:t> </a:t>
            </a:r>
            <a:r>
              <a:rPr lang="en-GB" sz="2600" i="1" dirty="0" err="1">
                <a:solidFill>
                  <a:srgbClr val="0070C0"/>
                </a:solidFill>
              </a:rPr>
              <a:t>relativos</a:t>
            </a:r>
            <a:r>
              <a:rPr lang="en-GB" sz="2600" i="1" dirty="0">
                <a:solidFill>
                  <a:srgbClr val="0070C0"/>
                </a:solidFill>
              </a:rPr>
              <a:t> à </a:t>
            </a:r>
            <a:r>
              <a:rPr lang="en-GB" sz="2600" i="1" dirty="0" err="1">
                <a:solidFill>
                  <a:srgbClr val="0070C0"/>
                </a:solidFill>
              </a:rPr>
              <a:t>sua</a:t>
            </a:r>
            <a:r>
              <a:rPr lang="en-GB" sz="2600" i="1" dirty="0">
                <a:solidFill>
                  <a:srgbClr val="0070C0"/>
                </a:solidFill>
              </a:rPr>
              <a:t> </a:t>
            </a:r>
            <a:r>
              <a:rPr lang="en-GB" sz="2600" i="1" dirty="0" err="1">
                <a:solidFill>
                  <a:srgbClr val="0070C0"/>
                </a:solidFill>
              </a:rPr>
              <a:t>manipulação</a:t>
            </a:r>
            <a:r>
              <a:rPr lang="en-GB" sz="2600" i="1" dirty="0">
                <a:solidFill>
                  <a:srgbClr val="0070C0"/>
                </a:solidFill>
              </a:rPr>
              <a:t>, </a:t>
            </a:r>
            <a:r>
              <a:rPr lang="en-GB" sz="2600" i="1" dirty="0" err="1">
                <a:solidFill>
                  <a:srgbClr val="0070C0"/>
                </a:solidFill>
              </a:rPr>
              <a:t>tais</a:t>
            </a:r>
            <a:r>
              <a:rPr lang="en-GB" sz="2600" i="1" dirty="0">
                <a:solidFill>
                  <a:srgbClr val="0070C0"/>
                </a:solidFill>
              </a:rPr>
              <a:t> </a:t>
            </a:r>
            <a:r>
              <a:rPr lang="en-GB" sz="2600" i="1" dirty="0" err="1">
                <a:solidFill>
                  <a:srgbClr val="0070C0"/>
                </a:solidFill>
              </a:rPr>
              <a:t>como</a:t>
            </a:r>
            <a:r>
              <a:rPr lang="en-GB" sz="2600" i="1" dirty="0">
                <a:solidFill>
                  <a:srgbClr val="0070C0"/>
                </a:solidFill>
              </a:rPr>
              <a:t> taxa de </a:t>
            </a:r>
            <a:r>
              <a:rPr lang="en-GB" sz="2600" i="1" dirty="0" err="1">
                <a:solidFill>
                  <a:srgbClr val="0070C0"/>
                </a:solidFill>
              </a:rPr>
              <a:t>crecimento</a:t>
            </a:r>
            <a:r>
              <a:rPr lang="en-GB" sz="2600" i="1" dirty="0">
                <a:solidFill>
                  <a:srgbClr val="0070C0"/>
                </a:solidFill>
              </a:rPr>
              <a:t> do banco, </a:t>
            </a:r>
            <a:r>
              <a:rPr lang="en-GB" sz="2600" i="1" dirty="0" err="1">
                <a:solidFill>
                  <a:srgbClr val="0070C0"/>
                </a:solidFill>
              </a:rPr>
              <a:t>caminhos</a:t>
            </a:r>
            <a:r>
              <a:rPr lang="en-GB" sz="2600" i="1" dirty="0">
                <a:solidFill>
                  <a:srgbClr val="0070C0"/>
                </a:solidFill>
              </a:rPr>
              <a:t> de </a:t>
            </a:r>
            <a:r>
              <a:rPr lang="en-GB" sz="2600" i="1" dirty="0" err="1">
                <a:solidFill>
                  <a:srgbClr val="0070C0"/>
                </a:solidFill>
              </a:rPr>
              <a:t>acesso</a:t>
            </a:r>
            <a:r>
              <a:rPr lang="en-GB" sz="2600" i="1" dirty="0">
                <a:solidFill>
                  <a:srgbClr val="0070C0"/>
                </a:solidFill>
              </a:rPr>
              <a:t>, </a:t>
            </a:r>
            <a:r>
              <a:rPr lang="en-GB" sz="2600" i="1" dirty="0" err="1">
                <a:solidFill>
                  <a:srgbClr val="0070C0"/>
                </a:solidFill>
              </a:rPr>
              <a:t>permissões</a:t>
            </a:r>
            <a:r>
              <a:rPr lang="en-GB" sz="2600" i="1" dirty="0">
                <a:solidFill>
                  <a:srgbClr val="0070C0"/>
                </a:solidFill>
              </a:rPr>
              <a:t>, </a:t>
            </a:r>
            <a:r>
              <a:rPr lang="en-GB" sz="2600" i="1" dirty="0" err="1">
                <a:solidFill>
                  <a:srgbClr val="0070C0"/>
                </a:solidFill>
              </a:rPr>
              <a:t>etc</a:t>
            </a:r>
            <a:endParaRPr lang="en-GB" sz="2600" i="1" dirty="0">
              <a:solidFill>
                <a:srgbClr val="0070C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pt-BR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dirty="0"/>
              <a:t>CREATE  TABLE  &lt;</a:t>
            </a:r>
            <a:r>
              <a:rPr lang="pt-BR" dirty="0" err="1"/>
              <a:t>nome_da_tabela</a:t>
            </a:r>
            <a:r>
              <a:rPr lang="pt-BR" dirty="0"/>
              <a:t>&gt;( 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dirty="0"/>
              <a:t>&lt;</a:t>
            </a:r>
            <a:r>
              <a:rPr lang="pt-BR" dirty="0" err="1"/>
              <a:t>nome_da_coluna</a:t>
            </a:r>
            <a:r>
              <a:rPr lang="pt-BR" dirty="0"/>
              <a:t>&gt;  tipo [tamanho] [&lt;características&gt;],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dirty="0"/>
              <a:t>....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dirty="0"/>
              <a:t>);</a:t>
            </a:r>
          </a:p>
          <a:p>
            <a:pPr marL="442913" lvl="1" indent="-44291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pt-BR" sz="3200" dirty="0"/>
          </a:p>
          <a:p>
            <a:pPr marL="442913" lvl="1" indent="-44291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3200" dirty="0"/>
              <a:t>CREATE  VIEW  &lt;</a:t>
            </a:r>
            <a:r>
              <a:rPr lang="pt-BR" sz="3200" dirty="0" err="1"/>
              <a:t>nome_da_view</a:t>
            </a:r>
            <a:r>
              <a:rPr lang="pt-BR" sz="3200" dirty="0"/>
              <a:t>&gt; AS</a:t>
            </a:r>
          </a:p>
          <a:p>
            <a:pPr marL="442913" lvl="1" indent="-44291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sz="3200" dirty="0"/>
              <a:t>    </a:t>
            </a:r>
            <a:r>
              <a:rPr lang="pt-BR" sz="2600" dirty="0"/>
              <a:t>&lt; </a:t>
            </a:r>
            <a:r>
              <a:rPr lang="pt-BR" sz="2600" dirty="0" err="1"/>
              <a:t>comando_select</a:t>
            </a:r>
            <a:r>
              <a:rPr lang="pt-BR" sz="2600" dirty="0"/>
              <a:t>&gt; ....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pt-BR" dirty="0"/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50C610-1608-4A17-AED1-F6A8E8B9DD98}" type="slidenum">
              <a:rPr lang="pt-BR" smtClean="0"/>
              <a:pPr>
                <a:defRPr/>
              </a:pPr>
              <a:t>3</a:t>
            </a:fld>
            <a:endParaRPr lang="pt-B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pPr eaLnBrk="1" hangingPunct="1"/>
            <a:r>
              <a:rPr lang="pt-BR" sz="3600" dirty="0" err="1"/>
              <a:t>Create</a:t>
            </a:r>
            <a:r>
              <a:rPr lang="pt-BR" sz="3600" dirty="0"/>
              <a:t> – Exemplo de um script completo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000625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dirty="0"/>
              <a:t>CREATE DATABASE  </a:t>
            </a:r>
            <a:r>
              <a:rPr lang="pt-BR" b="1" dirty="0"/>
              <a:t>Escola</a:t>
            </a:r>
            <a:r>
              <a:rPr lang="pt-BR" dirty="0"/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dirty="0"/>
              <a:t>USE  </a:t>
            </a:r>
            <a:r>
              <a:rPr lang="pt-BR" b="1" dirty="0"/>
              <a:t>escola</a:t>
            </a:r>
            <a:r>
              <a:rPr lang="pt-BR" dirty="0"/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pt-BR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dirty="0"/>
              <a:t>CREATE TABLE </a:t>
            </a:r>
            <a:r>
              <a:rPr lang="pt-BR" b="1" dirty="0" err="1"/>
              <a:t>TabAlunos</a:t>
            </a:r>
            <a:r>
              <a:rPr lang="pt-BR" dirty="0"/>
              <a:t>(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dirty="0"/>
              <a:t>   </a:t>
            </a:r>
            <a:r>
              <a:rPr lang="pt-BR" b="1" dirty="0"/>
              <a:t>matricula</a:t>
            </a:r>
            <a:r>
              <a:rPr lang="pt-BR" dirty="0"/>
              <a:t> </a:t>
            </a:r>
            <a:r>
              <a:rPr lang="pt-BR" dirty="0" err="1"/>
              <a:t>int</a:t>
            </a:r>
            <a:r>
              <a:rPr lang="pt-BR" dirty="0"/>
              <a:t>  </a:t>
            </a:r>
            <a:r>
              <a:rPr lang="pt-BR" dirty="0" err="1"/>
              <a:t>auto_increment</a:t>
            </a:r>
            <a:r>
              <a:rPr lang="pt-BR" dirty="0"/>
              <a:t> </a:t>
            </a:r>
            <a:r>
              <a:rPr lang="pt-BR" dirty="0" err="1"/>
              <a:t>primary</a:t>
            </a:r>
            <a:r>
              <a:rPr lang="pt-BR" dirty="0"/>
              <a:t> </a:t>
            </a:r>
            <a:r>
              <a:rPr lang="pt-BR" dirty="0" err="1"/>
              <a:t>key</a:t>
            </a:r>
            <a:r>
              <a:rPr lang="pt-BR" dirty="0"/>
              <a:t>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dirty="0"/>
              <a:t>    </a:t>
            </a:r>
            <a:r>
              <a:rPr lang="pt-BR" b="1" dirty="0"/>
              <a:t>nome</a:t>
            </a:r>
            <a:r>
              <a:rPr lang="pt-BR" dirty="0"/>
              <a:t>  </a:t>
            </a:r>
            <a:r>
              <a:rPr lang="pt-BR" dirty="0" err="1"/>
              <a:t>varchar</a:t>
            </a:r>
            <a:r>
              <a:rPr lang="pt-BR" dirty="0"/>
              <a:t>(40) </a:t>
            </a:r>
            <a:r>
              <a:rPr lang="pt-BR" dirty="0" err="1"/>
              <a:t>not</a:t>
            </a:r>
            <a:r>
              <a:rPr lang="pt-BR" dirty="0"/>
              <a:t> </a:t>
            </a:r>
            <a:r>
              <a:rPr lang="pt-BR" dirty="0" err="1"/>
              <a:t>null</a:t>
            </a:r>
            <a:r>
              <a:rPr lang="pt-BR" dirty="0"/>
              <a:t>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b="1" dirty="0"/>
              <a:t>    sexo</a:t>
            </a:r>
            <a:r>
              <a:rPr lang="pt-BR" dirty="0"/>
              <a:t>  char(1) default ‘M’,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b="1" dirty="0"/>
              <a:t>   </a:t>
            </a:r>
            <a:r>
              <a:rPr lang="pt-BR" b="1" dirty="0" err="1"/>
              <a:t>datanasc</a:t>
            </a:r>
            <a:r>
              <a:rPr lang="pt-BR" dirty="0"/>
              <a:t>  date,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dirty="0"/>
              <a:t>   </a:t>
            </a:r>
            <a:r>
              <a:rPr lang="pt-BR" b="1" dirty="0"/>
              <a:t>media</a:t>
            </a:r>
            <a:r>
              <a:rPr lang="pt-BR" dirty="0"/>
              <a:t>  </a:t>
            </a:r>
            <a:r>
              <a:rPr lang="pt-BR" dirty="0" err="1"/>
              <a:t>numeric</a:t>
            </a:r>
            <a:r>
              <a:rPr lang="pt-BR" dirty="0"/>
              <a:t> (5,2)  </a:t>
            </a:r>
            <a:r>
              <a:rPr lang="pt-BR" dirty="0" err="1"/>
              <a:t>check</a:t>
            </a:r>
            <a:r>
              <a:rPr lang="pt-BR" dirty="0"/>
              <a:t>  (media&gt;=0 </a:t>
            </a:r>
            <a:r>
              <a:rPr lang="pt-BR" dirty="0" err="1"/>
              <a:t>and</a:t>
            </a:r>
            <a:r>
              <a:rPr lang="pt-BR" dirty="0"/>
              <a:t> media&lt;=10)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dirty="0"/>
              <a:t>);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pt-BR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dirty="0"/>
              <a:t>CREATE VIEW  </a:t>
            </a:r>
            <a:r>
              <a:rPr lang="pt-BR" b="1" dirty="0" err="1"/>
              <a:t>AlunosView</a:t>
            </a:r>
            <a:r>
              <a:rPr lang="pt-BR" dirty="0"/>
              <a:t> as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t-BR" dirty="0"/>
              <a:t>   </a:t>
            </a:r>
            <a:r>
              <a:rPr lang="pt-BR" dirty="0" err="1"/>
              <a:t>Select</a:t>
            </a:r>
            <a:r>
              <a:rPr lang="pt-BR" dirty="0"/>
              <a:t> * </a:t>
            </a:r>
            <a:r>
              <a:rPr lang="pt-BR" dirty="0" err="1"/>
              <a:t>from</a:t>
            </a:r>
            <a:r>
              <a:rPr lang="pt-BR" dirty="0"/>
              <a:t>  </a:t>
            </a:r>
            <a:r>
              <a:rPr lang="pt-BR" dirty="0" err="1"/>
              <a:t>TabAlunos</a:t>
            </a:r>
            <a:r>
              <a:rPr lang="pt-BR" dirty="0"/>
              <a:t>   </a:t>
            </a:r>
            <a:r>
              <a:rPr lang="pt-BR" dirty="0" err="1"/>
              <a:t>order</a:t>
            </a:r>
            <a:r>
              <a:rPr lang="pt-BR" dirty="0"/>
              <a:t> </a:t>
            </a:r>
            <a:r>
              <a:rPr lang="pt-BR" dirty="0" err="1"/>
              <a:t>by</a:t>
            </a:r>
            <a:r>
              <a:rPr lang="pt-BR" dirty="0"/>
              <a:t> nome;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938D56-D6DA-46D6-9921-E1CB111ECF9E}" type="slidenum">
              <a:rPr lang="pt-BR" smtClean="0"/>
              <a:pPr>
                <a:defRPr/>
              </a:pPr>
              <a:t>4</a:t>
            </a:fld>
            <a:endParaRPr lang="pt-B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/>
              <a:t>Características que podem ser incluídas na definição do dados</a:t>
            </a:r>
          </a:p>
        </p:txBody>
      </p:sp>
      <p:sp>
        <p:nvSpPr>
          <p:cNvPr id="10243" name="Espaço Reservado para Conteúdo 2"/>
          <p:cNvSpPr>
            <a:spLocks noGrp="1"/>
          </p:cNvSpPr>
          <p:nvPr>
            <p:ph idx="1"/>
          </p:nvPr>
        </p:nvSpPr>
        <p:spPr>
          <a:xfrm>
            <a:off x="323850" y="1557338"/>
            <a:ext cx="8229600" cy="4525962"/>
          </a:xfrm>
        </p:spPr>
        <p:txBody>
          <a:bodyPr/>
          <a:lstStyle/>
          <a:p>
            <a:pPr eaLnBrk="1" hangingPunct="1"/>
            <a:r>
              <a:rPr lang="pt-BR" sz="2400" dirty="0" err="1"/>
              <a:t>Auto_increment</a:t>
            </a:r>
            <a:r>
              <a:rPr lang="pt-BR" sz="2400" dirty="0"/>
              <a:t> </a:t>
            </a:r>
            <a:br>
              <a:rPr lang="pt-BR" sz="2400" dirty="0"/>
            </a:br>
            <a:r>
              <a:rPr lang="pt-BR" sz="2000" i="1" dirty="0">
                <a:solidFill>
                  <a:srgbClr val="0070C0"/>
                </a:solidFill>
              </a:rPr>
              <a:t>numeração automática. Apenas 1 coluna por tabela pode ter esta </a:t>
            </a:r>
            <a:r>
              <a:rPr lang="pt-BR" sz="2000" i="1" dirty="0" err="1">
                <a:solidFill>
                  <a:srgbClr val="0070C0"/>
                </a:solidFill>
              </a:rPr>
              <a:t>caracterísitca</a:t>
            </a:r>
            <a:endParaRPr lang="pt-BR" sz="2000" i="1" dirty="0">
              <a:solidFill>
                <a:srgbClr val="0070C0"/>
              </a:solidFill>
            </a:endParaRPr>
          </a:p>
          <a:p>
            <a:pPr eaLnBrk="1" hangingPunct="1"/>
            <a:r>
              <a:rPr lang="pt-BR" sz="2400" dirty="0" err="1"/>
              <a:t>Null</a:t>
            </a:r>
            <a:r>
              <a:rPr lang="pt-BR" sz="2400" dirty="0"/>
              <a:t> / </a:t>
            </a:r>
            <a:r>
              <a:rPr lang="pt-BR" sz="2400" dirty="0" err="1"/>
              <a:t>not</a:t>
            </a:r>
            <a:r>
              <a:rPr lang="pt-BR" sz="2400" dirty="0"/>
              <a:t> </a:t>
            </a:r>
            <a:r>
              <a:rPr lang="pt-BR" sz="2400" dirty="0" err="1"/>
              <a:t>null</a:t>
            </a:r>
            <a:br>
              <a:rPr lang="pt-BR" sz="2400" dirty="0"/>
            </a:br>
            <a:r>
              <a:rPr lang="pt-BR" sz="2000" i="1" dirty="0">
                <a:solidFill>
                  <a:srgbClr val="0070C0"/>
                </a:solidFill>
              </a:rPr>
              <a:t>permite ou não que a coluna seja nula. </a:t>
            </a:r>
            <a:r>
              <a:rPr lang="pt-BR" sz="2000" i="1" dirty="0" err="1">
                <a:solidFill>
                  <a:srgbClr val="0070C0"/>
                </a:solidFill>
              </a:rPr>
              <a:t>Not</a:t>
            </a:r>
            <a:r>
              <a:rPr lang="pt-BR" sz="2000" i="1" dirty="0">
                <a:solidFill>
                  <a:srgbClr val="0070C0"/>
                </a:solidFill>
              </a:rPr>
              <a:t> </a:t>
            </a:r>
            <a:r>
              <a:rPr lang="pt-BR" sz="2000" i="1" dirty="0" err="1">
                <a:solidFill>
                  <a:srgbClr val="0070C0"/>
                </a:solidFill>
              </a:rPr>
              <a:t>Null</a:t>
            </a:r>
            <a:r>
              <a:rPr lang="pt-BR" sz="2000" i="1" dirty="0">
                <a:solidFill>
                  <a:srgbClr val="0070C0"/>
                </a:solidFill>
              </a:rPr>
              <a:t> significa que a coluna é requerida</a:t>
            </a:r>
          </a:p>
          <a:p>
            <a:pPr eaLnBrk="1" hangingPunct="1"/>
            <a:r>
              <a:rPr lang="pt-BR" sz="2400" dirty="0" err="1"/>
              <a:t>Primary</a:t>
            </a:r>
            <a:r>
              <a:rPr lang="pt-BR" sz="2400" dirty="0"/>
              <a:t> </a:t>
            </a:r>
            <a:r>
              <a:rPr lang="pt-BR" sz="2400" dirty="0" err="1"/>
              <a:t>key</a:t>
            </a:r>
            <a:br>
              <a:rPr lang="pt-BR" sz="2400" dirty="0"/>
            </a:br>
            <a:r>
              <a:rPr lang="pt-BR" sz="2000" i="1" dirty="0" err="1">
                <a:solidFill>
                  <a:srgbClr val="0070C0"/>
                </a:solidFill>
              </a:rPr>
              <a:t>átribuição</a:t>
            </a:r>
            <a:r>
              <a:rPr lang="pt-BR" sz="2000" i="1" dirty="0">
                <a:solidFill>
                  <a:srgbClr val="0070C0"/>
                </a:solidFill>
              </a:rPr>
              <a:t> de chave primária</a:t>
            </a:r>
          </a:p>
          <a:p>
            <a:pPr eaLnBrk="1" hangingPunct="1"/>
            <a:r>
              <a:rPr lang="pt-BR" sz="2400" dirty="0"/>
              <a:t>Default &lt;valor&gt;</a:t>
            </a:r>
            <a:br>
              <a:rPr lang="pt-BR" sz="2400" dirty="0"/>
            </a:br>
            <a:r>
              <a:rPr lang="pt-BR" sz="2000" i="1" dirty="0">
                <a:solidFill>
                  <a:srgbClr val="0070C0"/>
                </a:solidFill>
              </a:rPr>
              <a:t>define um valor padrão para a coluna</a:t>
            </a:r>
          </a:p>
          <a:p>
            <a:pPr eaLnBrk="1" hangingPunct="1"/>
            <a:r>
              <a:rPr lang="pt-BR" sz="2400" dirty="0"/>
              <a:t> [</a:t>
            </a:r>
            <a:r>
              <a:rPr lang="pt-BR" sz="2400" dirty="0" err="1"/>
              <a:t>With</a:t>
            </a:r>
            <a:r>
              <a:rPr lang="pt-BR" sz="2400" dirty="0"/>
              <a:t>] </a:t>
            </a:r>
            <a:r>
              <a:rPr lang="pt-BR" sz="2400" dirty="0" err="1"/>
              <a:t>check</a:t>
            </a:r>
            <a:r>
              <a:rPr lang="pt-BR" sz="2400" dirty="0"/>
              <a:t> / [</a:t>
            </a:r>
            <a:r>
              <a:rPr lang="pt-BR" sz="2400" dirty="0" err="1"/>
              <a:t>with</a:t>
            </a:r>
            <a:r>
              <a:rPr lang="pt-BR" sz="2400" dirty="0"/>
              <a:t>] </a:t>
            </a:r>
            <a:r>
              <a:rPr lang="pt-BR" sz="2400" dirty="0" err="1"/>
              <a:t>nocheck</a:t>
            </a:r>
            <a:br>
              <a:rPr lang="pt-BR" sz="2400" dirty="0"/>
            </a:br>
            <a:r>
              <a:rPr lang="pt-BR" sz="2000" i="1" dirty="0">
                <a:solidFill>
                  <a:srgbClr val="0070C0"/>
                </a:solidFill>
              </a:rPr>
              <a:t>imposição ou anulação de restrições de </a:t>
            </a:r>
            <a:r>
              <a:rPr lang="pt-BR" sz="2000" i="1" dirty="0" err="1">
                <a:solidFill>
                  <a:srgbClr val="0070C0"/>
                </a:solidFill>
              </a:rPr>
              <a:t>preencimento</a:t>
            </a:r>
            <a:endParaRPr lang="pt-BR" sz="2000" i="1" dirty="0">
              <a:solidFill>
                <a:srgbClr val="0070C0"/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5D0F3C-7FBA-4F88-A03D-DB18414AE15A}" type="slidenum">
              <a:rPr lang="pt-BR" smtClean="0"/>
              <a:pPr>
                <a:defRPr/>
              </a:pPr>
              <a:t>5</a:t>
            </a:fld>
            <a:endParaRPr lang="pt-B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022725"/>
          </a:xfrm>
        </p:spPr>
        <p:txBody>
          <a:bodyPr rtlCol="0">
            <a:spAutoFit/>
          </a:bodyPr>
          <a:lstStyle/>
          <a:p>
            <a:pPr eaLnBrk="1" fontAlgn="auto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dirty="0" err="1">
                <a:latin typeface="Arial" charset="0"/>
                <a:cs typeface="Arial" charset="0"/>
              </a:rPr>
              <a:t>Outros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objetos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podem</a:t>
            </a:r>
            <a:r>
              <a:rPr lang="en-GB" dirty="0">
                <a:latin typeface="Arial" charset="0"/>
                <a:cs typeface="Arial" charset="0"/>
              </a:rPr>
              <a:t> ser </a:t>
            </a:r>
            <a:r>
              <a:rPr lang="en-GB" dirty="0" err="1">
                <a:latin typeface="Arial" charset="0"/>
                <a:cs typeface="Arial" charset="0"/>
              </a:rPr>
              <a:t>criados</a:t>
            </a:r>
            <a:r>
              <a:rPr lang="en-GB" dirty="0">
                <a:latin typeface="Arial" charset="0"/>
                <a:cs typeface="Arial" charset="0"/>
              </a:rPr>
              <a:t>  </a:t>
            </a:r>
            <a:r>
              <a:rPr lang="en-GB" dirty="0" err="1">
                <a:latin typeface="Arial" charset="0"/>
                <a:cs typeface="Arial" charset="0"/>
              </a:rPr>
              <a:t>usando</a:t>
            </a:r>
            <a:r>
              <a:rPr lang="en-GB" dirty="0">
                <a:latin typeface="Arial" charset="0"/>
                <a:cs typeface="Arial" charset="0"/>
              </a:rPr>
              <a:t>-se o </a:t>
            </a:r>
            <a:r>
              <a:rPr lang="en-GB" dirty="0" err="1">
                <a:latin typeface="Arial" charset="0"/>
                <a:cs typeface="Arial" charset="0"/>
              </a:rPr>
              <a:t>comando</a:t>
            </a:r>
            <a:r>
              <a:rPr lang="en-GB" dirty="0">
                <a:latin typeface="Arial" charset="0"/>
                <a:cs typeface="Arial" charset="0"/>
              </a:rPr>
              <a:t> CREATE, </a:t>
            </a:r>
            <a:r>
              <a:rPr lang="en-GB" dirty="0" err="1">
                <a:latin typeface="Arial" charset="0"/>
                <a:cs typeface="Arial" charset="0"/>
              </a:rPr>
              <a:t>tais</a:t>
            </a:r>
            <a:r>
              <a:rPr lang="en-GB" dirty="0">
                <a:latin typeface="Arial" charset="0"/>
                <a:cs typeface="Arial" charset="0"/>
              </a:rPr>
              <a:t> </a:t>
            </a:r>
            <a:r>
              <a:rPr lang="en-GB" dirty="0" err="1">
                <a:latin typeface="Arial" charset="0"/>
                <a:cs typeface="Arial" charset="0"/>
              </a:rPr>
              <a:t>como</a:t>
            </a:r>
            <a:r>
              <a:rPr lang="en-GB" dirty="0">
                <a:latin typeface="Arial" charset="0"/>
                <a:cs typeface="Arial" charset="0"/>
              </a:rPr>
              <a:t>:</a:t>
            </a:r>
            <a:br>
              <a:rPr lang="en-GB" dirty="0">
                <a:latin typeface="Arial" charset="0"/>
                <a:cs typeface="Arial" charset="0"/>
              </a:rPr>
            </a:br>
            <a:endParaRPr lang="en-GB" dirty="0">
              <a:latin typeface="Arial" charset="0"/>
              <a:cs typeface="Arial" charset="0"/>
            </a:endParaRPr>
          </a:p>
          <a:p>
            <a:pPr marL="720725" eaLnBrk="1" fontAlgn="auto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333399"/>
              </a:buClr>
              <a:buFont typeface="Arial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dirty="0">
                <a:latin typeface="Arial" charset="0"/>
                <a:cs typeface="Arial" charset="0"/>
              </a:rPr>
              <a:t>Views</a:t>
            </a:r>
          </a:p>
          <a:p>
            <a:pPr marL="720725" eaLnBrk="1" fontAlgn="auto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333399"/>
              </a:buClr>
              <a:buFont typeface="Arial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dirty="0">
                <a:latin typeface="Arial" charset="0"/>
                <a:cs typeface="Arial" charset="0"/>
              </a:rPr>
              <a:t>Procedures</a:t>
            </a:r>
          </a:p>
          <a:p>
            <a:pPr marL="720725" eaLnBrk="1" fontAlgn="auto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333399"/>
              </a:buClr>
              <a:buFont typeface="Arial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dirty="0">
                <a:latin typeface="Arial" charset="0"/>
                <a:cs typeface="Arial" charset="0"/>
              </a:rPr>
              <a:t>Functions</a:t>
            </a:r>
          </a:p>
          <a:p>
            <a:pPr marL="720725" eaLnBrk="1" fontAlgn="auto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333399"/>
              </a:buClr>
              <a:buFont typeface="Arial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dirty="0">
                <a:latin typeface="Arial" charset="0"/>
                <a:cs typeface="Arial" charset="0"/>
              </a:rPr>
              <a:t>Triggers</a:t>
            </a:r>
          </a:p>
          <a:p>
            <a:pPr marL="720725" eaLnBrk="1" fontAlgn="auto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333399"/>
              </a:buClr>
              <a:buFont typeface="Arial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dirty="0">
                <a:latin typeface="Arial" charset="0"/>
                <a:cs typeface="Arial" charset="0"/>
              </a:rPr>
              <a:t>Index</a:t>
            </a:r>
          </a:p>
          <a:p>
            <a:pPr marL="720725" eaLnBrk="1" fontAlgn="auto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>
                <a:srgbClr val="333399"/>
              </a:buClr>
              <a:buFont typeface="Arial" pitchFamily="34" charset="0"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dirty="0">
                <a:latin typeface="Arial" charset="0"/>
                <a:cs typeface="Arial" charset="0"/>
              </a:rPr>
              <a:t>etc...</a:t>
            </a:r>
          </a:p>
        </p:txBody>
      </p:sp>
      <p:sp>
        <p:nvSpPr>
          <p:cNvPr id="12291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427038"/>
            <a:ext cx="8229600" cy="706437"/>
          </a:xfrm>
        </p:spPr>
        <p:txBody>
          <a:bodyPr>
            <a:spAutoFit/>
          </a:bodyPr>
          <a:lstStyle/>
          <a:p>
            <a:pPr eaLnBrk="1" hangingPunct="1">
              <a:buClr>
                <a:srgbClr val="FFFF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000"/>
              <a:t>Criando outros objetos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CC765A-1515-4DDD-91AE-5570601737B3}" type="slidenum">
              <a:rPr lang="pt-BR" smtClean="0"/>
              <a:pPr>
                <a:defRPr/>
              </a:pPr>
              <a:t>6</a:t>
            </a:fld>
            <a:endParaRPr lang="pt-B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idx="1"/>
          </p:nvPr>
        </p:nvSpPr>
        <p:spPr>
          <a:xfrm>
            <a:off x="468620" y="1628800"/>
            <a:ext cx="8229600" cy="3622530"/>
          </a:xfrm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 dirty="0">
                <a:latin typeface="Arial" charset="0"/>
                <a:cs typeface="Arial" charset="0"/>
              </a:rPr>
              <a:t>Para </a:t>
            </a:r>
            <a:r>
              <a:rPr lang="en-GB" sz="2400" dirty="0" err="1">
                <a:latin typeface="Arial" charset="0"/>
                <a:cs typeface="Arial" charset="0"/>
              </a:rPr>
              <a:t>alterar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uma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tabela</a:t>
            </a:r>
            <a:r>
              <a:rPr lang="en-GB" sz="2400" dirty="0">
                <a:latin typeface="Arial" charset="0"/>
                <a:cs typeface="Arial" charset="0"/>
              </a:rPr>
              <a:t>, </a:t>
            </a:r>
            <a:r>
              <a:rPr lang="en-GB" sz="2400" dirty="0" err="1">
                <a:latin typeface="Arial" charset="0"/>
                <a:cs typeface="Arial" charset="0"/>
              </a:rPr>
              <a:t>ou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seja</a:t>
            </a:r>
            <a:r>
              <a:rPr lang="en-GB" sz="2400" dirty="0">
                <a:latin typeface="Arial" charset="0"/>
                <a:cs typeface="Arial" charset="0"/>
              </a:rPr>
              <a:t>, </a:t>
            </a:r>
            <a:r>
              <a:rPr lang="en-GB" sz="2400" dirty="0" err="1">
                <a:latin typeface="Arial" charset="0"/>
                <a:cs typeface="Arial" charset="0"/>
              </a:rPr>
              <a:t>modificar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alguma</a:t>
            </a:r>
            <a:r>
              <a:rPr lang="en-GB" sz="2400" dirty="0">
                <a:latin typeface="Arial" charset="0"/>
                <a:cs typeface="Arial" charset="0"/>
              </a:rPr>
              <a:t> de </a:t>
            </a:r>
            <a:r>
              <a:rPr lang="en-GB" sz="2400" dirty="0" err="1">
                <a:latin typeface="Arial" charset="0"/>
                <a:cs typeface="Arial" charset="0"/>
              </a:rPr>
              <a:t>suas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características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originais</a:t>
            </a:r>
            <a:r>
              <a:rPr lang="en-GB" sz="2400" dirty="0">
                <a:latin typeface="Arial" charset="0"/>
                <a:cs typeface="Arial" charset="0"/>
              </a:rPr>
              <a:t>, use o </a:t>
            </a:r>
            <a:r>
              <a:rPr lang="en-GB" sz="2400" dirty="0" err="1">
                <a:latin typeface="Arial" charset="0"/>
                <a:cs typeface="Arial" charset="0"/>
              </a:rPr>
              <a:t>comando</a:t>
            </a:r>
            <a:r>
              <a:rPr lang="en-GB" sz="2400" dirty="0">
                <a:latin typeface="Arial" charset="0"/>
                <a:cs typeface="Arial" charset="0"/>
              </a:rPr>
              <a:t>: 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4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 dirty="0">
                <a:latin typeface="Arial" charset="0"/>
                <a:cs typeface="Arial" charset="0"/>
              </a:rPr>
              <a:t>ALTER TABLE [</a:t>
            </a:r>
            <a:r>
              <a:rPr lang="en-GB" sz="2400" dirty="0" err="1">
                <a:latin typeface="Arial" charset="0"/>
                <a:cs typeface="Arial" charset="0"/>
              </a:rPr>
              <a:t>nome_tabela</a:t>
            </a:r>
            <a:r>
              <a:rPr lang="en-GB" sz="2400" dirty="0">
                <a:latin typeface="Arial" charset="0"/>
                <a:cs typeface="Arial" charset="0"/>
              </a:rPr>
              <a:t>]  ….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4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 dirty="0">
                <a:latin typeface="Arial" charset="0"/>
                <a:cs typeface="Arial" charset="0"/>
              </a:rPr>
              <a:t>Este </a:t>
            </a:r>
            <a:r>
              <a:rPr lang="en-GB" sz="2400" dirty="0" err="1">
                <a:latin typeface="Arial" charset="0"/>
                <a:cs typeface="Arial" charset="0"/>
              </a:rPr>
              <a:t>comando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pode</a:t>
            </a:r>
            <a:r>
              <a:rPr lang="en-GB" sz="2400" dirty="0">
                <a:latin typeface="Arial" charset="0"/>
                <a:cs typeface="Arial" charset="0"/>
              </a:rPr>
              <a:t> ser </a:t>
            </a:r>
            <a:r>
              <a:rPr lang="en-GB" sz="2400" dirty="0" err="1">
                <a:latin typeface="Arial" charset="0"/>
                <a:cs typeface="Arial" charset="0"/>
              </a:rPr>
              <a:t>usado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para</a:t>
            </a:r>
            <a:r>
              <a:rPr lang="en-GB" sz="2400" dirty="0">
                <a:latin typeface="Arial" charset="0"/>
                <a:cs typeface="Arial" charset="0"/>
              </a:rPr>
              <a:t> :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 dirty="0" err="1">
                <a:latin typeface="Arial" charset="0"/>
                <a:cs typeface="Arial" charset="0"/>
              </a:rPr>
              <a:t>acrescentar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alguma</a:t>
            </a:r>
            <a:r>
              <a:rPr lang="en-GB" sz="2400" dirty="0">
                <a:latin typeface="Arial" charset="0"/>
                <a:cs typeface="Arial" charset="0"/>
              </a:rPr>
              <a:t> nova </a:t>
            </a:r>
            <a:r>
              <a:rPr lang="en-GB" sz="2400" dirty="0" err="1">
                <a:latin typeface="Arial" charset="0"/>
                <a:cs typeface="Arial" charset="0"/>
              </a:rPr>
              <a:t>coluna</a:t>
            </a:r>
            <a:r>
              <a:rPr lang="en-GB" sz="2400" dirty="0">
                <a:latin typeface="Arial" charset="0"/>
                <a:cs typeface="Arial" charset="0"/>
              </a:rPr>
              <a:t> à </a:t>
            </a:r>
            <a:r>
              <a:rPr lang="en-GB" sz="2400" dirty="0" err="1">
                <a:latin typeface="Arial" charset="0"/>
                <a:cs typeface="Arial" charset="0"/>
              </a:rPr>
              <a:t>tabela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já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existente</a:t>
            </a:r>
            <a:r>
              <a:rPr lang="en-GB" sz="2400" dirty="0">
                <a:latin typeface="Arial" charset="0"/>
                <a:cs typeface="Arial" charset="0"/>
              </a:rPr>
              <a:t>, 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 dirty="0" err="1">
                <a:latin typeface="Arial" charset="0"/>
                <a:cs typeface="Arial" charset="0"/>
              </a:rPr>
              <a:t>alterar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características</a:t>
            </a:r>
            <a:r>
              <a:rPr lang="en-GB" sz="2400" dirty="0">
                <a:latin typeface="Arial" charset="0"/>
                <a:cs typeface="Arial" charset="0"/>
              </a:rPr>
              <a:t> de </a:t>
            </a:r>
            <a:r>
              <a:rPr lang="en-GB" sz="2400" dirty="0" err="1">
                <a:latin typeface="Arial" charset="0"/>
                <a:cs typeface="Arial" charset="0"/>
              </a:rPr>
              <a:t>alguma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coluna</a:t>
            </a:r>
            <a:r>
              <a:rPr lang="en-GB" sz="2400" dirty="0">
                <a:latin typeface="Arial" charset="0"/>
                <a:cs typeface="Arial" charset="0"/>
              </a:rPr>
              <a:t>,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 dirty="0" err="1">
                <a:latin typeface="Arial" charset="0"/>
                <a:cs typeface="Arial" charset="0"/>
              </a:rPr>
              <a:t>ou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ainda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para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eliminar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alguma</a:t>
            </a:r>
            <a:r>
              <a:rPr lang="en-GB" sz="2400" dirty="0"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latin typeface="Arial" charset="0"/>
                <a:cs typeface="Arial" charset="0"/>
              </a:rPr>
              <a:t>coluna</a:t>
            </a:r>
            <a:endParaRPr lang="en-GB" sz="2400" dirty="0">
              <a:latin typeface="Arial" charset="0"/>
              <a:cs typeface="Arial" charset="0"/>
            </a:endParaRPr>
          </a:p>
        </p:txBody>
      </p:sp>
      <p:sp>
        <p:nvSpPr>
          <p:cNvPr id="13315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492125"/>
            <a:ext cx="8229600" cy="708025"/>
          </a:xfrm>
        </p:spPr>
        <p:txBody>
          <a:bodyPr>
            <a:spAutoFit/>
          </a:bodyPr>
          <a:lstStyle/>
          <a:p>
            <a:pPr eaLnBrk="1" hangingPunct="1">
              <a:buClr>
                <a:srgbClr val="FFFF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000"/>
              <a:t>Alterando uma tabela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C2DFD5-9471-438C-ABB3-FA3E58A89201}" type="slidenum">
              <a:rPr lang="pt-BR" smtClean="0"/>
              <a:pPr>
                <a:defRPr/>
              </a:pPr>
              <a:t>7</a:t>
            </a:fld>
            <a:endParaRPr lang="pt-B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idx="1"/>
          </p:nvPr>
        </p:nvSpPr>
        <p:spPr>
          <a:xfrm>
            <a:off x="467544" y="1916832"/>
            <a:ext cx="8229600" cy="5481501"/>
          </a:xfr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 dirty="0">
                <a:latin typeface="Arial" charset="0"/>
                <a:cs typeface="Arial" charset="0"/>
              </a:rPr>
              <a:t>ALTER TABLE [</a:t>
            </a:r>
            <a:r>
              <a:rPr lang="en-GB" sz="2400" dirty="0" err="1">
                <a:latin typeface="Arial" charset="0"/>
                <a:cs typeface="Arial" charset="0"/>
              </a:rPr>
              <a:t>nome_tabela</a:t>
            </a:r>
            <a:r>
              <a:rPr lang="en-GB" sz="2400" dirty="0">
                <a:latin typeface="Arial" charset="0"/>
                <a:cs typeface="Arial" charset="0"/>
              </a:rPr>
              <a:t>]  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 dirty="0">
                <a:latin typeface="Arial" charset="0"/>
                <a:cs typeface="Arial" charset="0"/>
              </a:rPr>
              <a:t>{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 dirty="0">
                <a:latin typeface="Arial" charset="0"/>
                <a:cs typeface="Arial" charset="0"/>
              </a:rPr>
              <a:t>[{</a:t>
            </a:r>
            <a:r>
              <a:rPr lang="en-GB" sz="2400" b="1" dirty="0">
                <a:latin typeface="Arial" charset="0"/>
                <a:cs typeface="Arial" charset="0"/>
              </a:rPr>
              <a:t>MODIFY</a:t>
            </a:r>
            <a:r>
              <a:rPr lang="en-GB" sz="2400" dirty="0">
                <a:latin typeface="Arial" charset="0"/>
                <a:cs typeface="Arial" charset="0"/>
              </a:rPr>
              <a:t>  &lt;</a:t>
            </a:r>
            <a:r>
              <a:rPr lang="en-GB" sz="2400" dirty="0" err="1">
                <a:latin typeface="Arial" charset="0"/>
                <a:cs typeface="Arial" charset="0"/>
              </a:rPr>
              <a:t>nome_coluna</a:t>
            </a:r>
            <a:r>
              <a:rPr lang="en-GB" sz="2400" dirty="0">
                <a:latin typeface="Arial" charset="0"/>
                <a:cs typeface="Arial" charset="0"/>
              </a:rPr>
              <a:t>&gt;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 dirty="0">
                <a:latin typeface="Arial" charset="0"/>
                <a:cs typeface="Arial" charset="0"/>
              </a:rPr>
              <a:t>   {</a:t>
            </a:r>
            <a:r>
              <a:rPr lang="en-GB" sz="2400" dirty="0" err="1">
                <a:latin typeface="Arial" charset="0"/>
                <a:cs typeface="Arial" charset="0"/>
              </a:rPr>
              <a:t>novo_tipo_de_dados</a:t>
            </a:r>
            <a:r>
              <a:rPr lang="en-GB" sz="2400" dirty="0">
                <a:latin typeface="Arial" charset="0"/>
                <a:cs typeface="Arial" charset="0"/>
              </a:rPr>
              <a:t> [(</a:t>
            </a:r>
            <a:r>
              <a:rPr lang="en-GB" sz="2400" dirty="0" err="1">
                <a:latin typeface="Arial" charset="0"/>
                <a:cs typeface="Arial" charset="0"/>
              </a:rPr>
              <a:t>precisão</a:t>
            </a:r>
            <a:r>
              <a:rPr lang="en-GB" sz="2400" dirty="0">
                <a:latin typeface="Arial" charset="0"/>
                <a:cs typeface="Arial" charset="0"/>
              </a:rPr>
              <a:t>[, </a:t>
            </a:r>
            <a:r>
              <a:rPr lang="en-GB" sz="2400" dirty="0" err="1">
                <a:latin typeface="Arial" charset="0"/>
                <a:cs typeface="Arial" charset="0"/>
              </a:rPr>
              <a:t>escala</a:t>
            </a:r>
            <a:r>
              <a:rPr lang="en-GB" sz="2400" dirty="0">
                <a:latin typeface="Arial" charset="0"/>
                <a:cs typeface="Arial" charset="0"/>
              </a:rPr>
              <a:t>])] }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 dirty="0">
                <a:latin typeface="Arial" charset="0"/>
                <a:cs typeface="Arial" charset="0"/>
              </a:rPr>
              <a:t>| {</a:t>
            </a:r>
            <a:r>
              <a:rPr lang="en-GB" sz="2400" b="1" dirty="0">
                <a:latin typeface="Arial" charset="0"/>
                <a:cs typeface="Arial" charset="0"/>
              </a:rPr>
              <a:t>CHANGE</a:t>
            </a:r>
            <a:r>
              <a:rPr lang="en-GB" sz="2400" dirty="0">
                <a:latin typeface="Arial" charset="0"/>
                <a:cs typeface="Arial" charset="0"/>
              </a:rPr>
              <a:t> &lt;</a:t>
            </a:r>
            <a:r>
              <a:rPr lang="en-GB" sz="2400" dirty="0" err="1">
                <a:latin typeface="Arial" charset="0"/>
                <a:cs typeface="Arial" charset="0"/>
              </a:rPr>
              <a:t>nomecoluna</a:t>
            </a:r>
            <a:r>
              <a:rPr lang="en-GB" sz="2400" dirty="0">
                <a:latin typeface="Arial" charset="0"/>
                <a:cs typeface="Arial" charset="0"/>
              </a:rPr>
              <a:t>&gt; &lt;</a:t>
            </a:r>
            <a:r>
              <a:rPr lang="en-GB" sz="2400" dirty="0" err="1">
                <a:latin typeface="Arial" charset="0"/>
                <a:cs typeface="Arial" charset="0"/>
              </a:rPr>
              <a:t>novonome</a:t>
            </a:r>
            <a:r>
              <a:rPr lang="en-GB" sz="2400" dirty="0">
                <a:latin typeface="Arial" charset="0"/>
                <a:cs typeface="Arial" charset="0"/>
              </a:rPr>
              <a:t>&gt;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 dirty="0">
                <a:latin typeface="Arial" charset="0"/>
                <a:cs typeface="Arial" charset="0"/>
              </a:rPr>
              <a:t> {</a:t>
            </a:r>
            <a:r>
              <a:rPr lang="en-GB" sz="2400" dirty="0" err="1">
                <a:latin typeface="Arial" charset="0"/>
                <a:cs typeface="Arial" charset="0"/>
              </a:rPr>
              <a:t>novo_tipo_de_dados</a:t>
            </a:r>
            <a:r>
              <a:rPr lang="en-GB" sz="2400" dirty="0">
                <a:latin typeface="Arial" charset="0"/>
                <a:cs typeface="Arial" charset="0"/>
              </a:rPr>
              <a:t> [(</a:t>
            </a:r>
            <a:r>
              <a:rPr lang="en-GB" sz="2400" dirty="0" err="1">
                <a:latin typeface="Arial" charset="0"/>
                <a:cs typeface="Arial" charset="0"/>
              </a:rPr>
              <a:t>precisão</a:t>
            </a:r>
            <a:r>
              <a:rPr lang="en-GB" sz="2400" dirty="0">
                <a:latin typeface="Arial" charset="0"/>
                <a:cs typeface="Arial" charset="0"/>
              </a:rPr>
              <a:t>[, </a:t>
            </a:r>
            <a:r>
              <a:rPr lang="en-GB" sz="2400" dirty="0" err="1">
                <a:latin typeface="Arial" charset="0"/>
                <a:cs typeface="Arial" charset="0"/>
              </a:rPr>
              <a:t>escala</a:t>
            </a:r>
            <a:r>
              <a:rPr lang="en-GB" sz="2400" dirty="0">
                <a:latin typeface="Arial" charset="0"/>
                <a:cs typeface="Arial" charset="0"/>
              </a:rPr>
              <a:t>])] }}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 dirty="0">
                <a:latin typeface="Arial" charset="0"/>
                <a:cs typeface="Arial" charset="0"/>
              </a:rPr>
              <a:t>| </a:t>
            </a:r>
            <a:r>
              <a:rPr lang="en-GB" sz="2400" b="1" dirty="0">
                <a:latin typeface="Arial" charset="0"/>
                <a:cs typeface="Arial" charset="0"/>
              </a:rPr>
              <a:t>ALTER</a:t>
            </a:r>
            <a:r>
              <a:rPr lang="en-GB" sz="2400" dirty="0">
                <a:latin typeface="Arial" charset="0"/>
                <a:cs typeface="Arial" charset="0"/>
              </a:rPr>
              <a:t>  &lt;</a:t>
            </a:r>
            <a:r>
              <a:rPr lang="en-GB" sz="2400" dirty="0" err="1">
                <a:latin typeface="Arial" charset="0"/>
                <a:cs typeface="Arial" charset="0"/>
              </a:rPr>
              <a:t>coluna</a:t>
            </a:r>
            <a:r>
              <a:rPr lang="en-GB" sz="2400" dirty="0">
                <a:latin typeface="Arial" charset="0"/>
                <a:cs typeface="Arial" charset="0"/>
              </a:rPr>
              <a:t>&gt; SET &lt;</a:t>
            </a:r>
            <a:r>
              <a:rPr lang="en-GB" sz="2400" dirty="0" err="1">
                <a:latin typeface="Arial" charset="0"/>
                <a:cs typeface="Arial" charset="0"/>
              </a:rPr>
              <a:t>atributo</a:t>
            </a:r>
            <a:r>
              <a:rPr lang="en-GB" sz="2400" dirty="0">
                <a:latin typeface="Arial" charset="0"/>
                <a:cs typeface="Arial" charset="0"/>
              </a:rPr>
              <a:t>&gt; &lt;</a:t>
            </a:r>
            <a:r>
              <a:rPr lang="en-GB" sz="2400" dirty="0" err="1">
                <a:latin typeface="Arial" charset="0"/>
                <a:cs typeface="Arial" charset="0"/>
              </a:rPr>
              <a:t>valor</a:t>
            </a:r>
            <a:r>
              <a:rPr lang="en-GB" sz="2400" dirty="0">
                <a:latin typeface="Arial" charset="0"/>
                <a:cs typeface="Arial" charset="0"/>
              </a:rPr>
              <a:t>&gt;   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 dirty="0">
                <a:latin typeface="Arial" charset="0"/>
                <a:cs typeface="Arial" charset="0"/>
              </a:rPr>
              <a:t> | </a:t>
            </a:r>
            <a:r>
              <a:rPr lang="en-GB" sz="2400" b="1" dirty="0">
                <a:latin typeface="Arial" charset="0"/>
                <a:cs typeface="Arial" charset="0"/>
              </a:rPr>
              <a:t>ADD</a:t>
            </a:r>
            <a:r>
              <a:rPr lang="en-GB" sz="2400" dirty="0">
                <a:latin typeface="Arial" charset="0"/>
                <a:cs typeface="Arial" charset="0"/>
              </a:rPr>
              <a:t>  {</a:t>
            </a:r>
            <a:r>
              <a:rPr lang="en-GB" sz="2400" dirty="0" err="1">
                <a:latin typeface="Arial" charset="0"/>
                <a:cs typeface="Arial" charset="0"/>
              </a:rPr>
              <a:t>nome_coluna</a:t>
            </a:r>
            <a:r>
              <a:rPr lang="en-GB" sz="2400" dirty="0">
                <a:latin typeface="Arial" charset="0"/>
                <a:cs typeface="Arial" charset="0"/>
              </a:rPr>
              <a:t>_ dados} {</a:t>
            </a:r>
            <a:r>
              <a:rPr lang="en-GB" sz="2400" dirty="0" err="1">
                <a:latin typeface="Arial" charset="0"/>
                <a:cs typeface="Arial" charset="0"/>
              </a:rPr>
              <a:t>tipo_de_dado</a:t>
            </a:r>
            <a:r>
              <a:rPr lang="en-GB" sz="2400" dirty="0">
                <a:latin typeface="Arial" charset="0"/>
                <a:cs typeface="Arial" charset="0"/>
              </a:rPr>
              <a:t>[{</a:t>
            </a:r>
            <a:r>
              <a:rPr lang="en-GB" sz="2400" dirty="0" err="1">
                <a:latin typeface="Arial" charset="0"/>
                <a:cs typeface="Arial" charset="0"/>
              </a:rPr>
              <a:t>precisao</a:t>
            </a:r>
            <a:r>
              <a:rPr lang="en-GB" sz="2400" dirty="0">
                <a:latin typeface="Arial" charset="0"/>
                <a:cs typeface="Arial" charset="0"/>
              </a:rPr>
              <a:t>[, </a:t>
            </a:r>
            <a:r>
              <a:rPr lang="en-GB" sz="2400" dirty="0" err="1">
                <a:latin typeface="Arial" charset="0"/>
                <a:cs typeface="Arial" charset="0"/>
              </a:rPr>
              <a:t>escala</a:t>
            </a:r>
            <a:r>
              <a:rPr lang="en-GB" sz="2400" dirty="0">
                <a:latin typeface="Arial" charset="0"/>
                <a:cs typeface="Arial" charset="0"/>
              </a:rPr>
              <a:t>])]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 dirty="0">
                <a:latin typeface="Arial" charset="0"/>
                <a:cs typeface="Arial" charset="0"/>
              </a:rPr>
              <a:t> | [WITH CHECK | WITH NOCHECK]}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 dirty="0">
                <a:latin typeface="Arial" charset="0"/>
                <a:cs typeface="Arial" charset="0"/>
              </a:rPr>
              <a:t> | </a:t>
            </a:r>
            <a:r>
              <a:rPr lang="en-GB" sz="2400" b="1" dirty="0">
                <a:latin typeface="Arial" charset="0"/>
                <a:cs typeface="Arial" charset="0"/>
              </a:rPr>
              <a:t>DROP</a:t>
            </a:r>
            <a:r>
              <a:rPr lang="en-GB" sz="2400" dirty="0">
                <a:latin typeface="Arial" charset="0"/>
                <a:cs typeface="Arial" charset="0"/>
              </a:rPr>
              <a:t>  {&lt;</a:t>
            </a:r>
            <a:r>
              <a:rPr lang="en-GB" sz="2400" dirty="0" err="1">
                <a:latin typeface="Arial" charset="0"/>
                <a:cs typeface="Arial" charset="0"/>
              </a:rPr>
              <a:t>nome_coluna</a:t>
            </a:r>
            <a:r>
              <a:rPr lang="en-GB" sz="2400" dirty="0">
                <a:latin typeface="Arial" charset="0"/>
                <a:cs typeface="Arial" charset="0"/>
              </a:rPr>
              <a:t>&gt;} 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4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000" i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rial" charset="0"/>
                <a:cs typeface="Arial" charset="0"/>
              </a:rPr>
              <a:t>* * </a:t>
            </a:r>
            <a:r>
              <a:rPr lang="en-GB" sz="2000" i="1" dirty="0">
                <a:solidFill>
                  <a:srgbClr val="FF0000"/>
                </a:solidFill>
                <a:latin typeface="Arial" charset="0"/>
                <a:cs typeface="Arial" charset="0"/>
              </a:rPr>
              <a:t>MODIFY </a:t>
            </a:r>
            <a:r>
              <a:rPr lang="en-GB" sz="2000" i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ou</a:t>
            </a:r>
            <a:r>
              <a:rPr lang="en-GB" sz="2000" i="1" dirty="0">
                <a:solidFill>
                  <a:srgbClr val="FF0000"/>
                </a:solidFill>
                <a:latin typeface="Arial" charset="0"/>
                <a:cs typeface="Arial" charset="0"/>
              </a:rPr>
              <a:t> CHANGE </a:t>
            </a:r>
            <a:r>
              <a:rPr lang="en-GB" sz="2000" i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devem</a:t>
            </a:r>
            <a:r>
              <a:rPr lang="en-GB" sz="2000" i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GB" sz="2000" i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ser</a:t>
            </a:r>
            <a:r>
              <a:rPr lang="en-GB" sz="2000" i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GB" sz="2000" i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usados</a:t>
            </a:r>
            <a:r>
              <a:rPr lang="en-GB" sz="2000" i="1" dirty="0">
                <a:solidFill>
                  <a:srgbClr val="FF0000"/>
                </a:solidFill>
                <a:latin typeface="Arial" charset="0"/>
                <a:cs typeface="Arial" charset="0"/>
              </a:rPr>
              <a:t> no </a:t>
            </a:r>
            <a:r>
              <a:rPr lang="en-GB" sz="2000" i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lugar</a:t>
            </a:r>
            <a:r>
              <a:rPr lang="en-GB" sz="2000" i="1" dirty="0">
                <a:solidFill>
                  <a:srgbClr val="FF0000"/>
                </a:solidFill>
                <a:latin typeface="Arial" charset="0"/>
                <a:cs typeface="Arial" charset="0"/>
              </a:rPr>
              <a:t> do ALTER </a:t>
            </a:r>
            <a:r>
              <a:rPr lang="en-GB" sz="2000" i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em</a:t>
            </a:r>
            <a:r>
              <a:rPr lang="en-GB" sz="2000" i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GB" sz="2000" i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alguns</a:t>
            </a:r>
            <a:r>
              <a:rPr lang="en-GB" sz="2000" i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GB" sz="2000" i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casos</a:t>
            </a:r>
            <a:r>
              <a:rPr lang="en-GB" sz="2000" i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3315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184418"/>
            <a:ext cx="8229600" cy="1323439"/>
          </a:xfrm>
        </p:spPr>
        <p:txBody>
          <a:bodyPr>
            <a:spAutoFit/>
          </a:bodyPr>
          <a:lstStyle/>
          <a:p>
            <a:pPr eaLnBrk="1" hangingPunct="1">
              <a:buClr>
                <a:srgbClr val="FFFF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000" dirty="0" err="1"/>
              <a:t>Alterando</a:t>
            </a:r>
            <a:r>
              <a:rPr lang="en-GB" sz="4000" dirty="0"/>
              <a:t> </a:t>
            </a:r>
            <a:r>
              <a:rPr lang="en-GB" sz="4000" dirty="0" err="1"/>
              <a:t>uma</a:t>
            </a:r>
            <a:r>
              <a:rPr lang="en-GB" sz="4000" dirty="0"/>
              <a:t> </a:t>
            </a:r>
            <a:r>
              <a:rPr lang="en-GB" sz="4000" dirty="0" err="1"/>
              <a:t>tabela</a:t>
            </a:r>
            <a:r>
              <a:rPr lang="en-GB" sz="4000" dirty="0"/>
              <a:t> – </a:t>
            </a:r>
            <a:r>
              <a:rPr lang="en-GB" sz="4000" dirty="0" err="1"/>
              <a:t>sintaxe</a:t>
            </a:r>
            <a:r>
              <a:rPr lang="en-GB" sz="4000" dirty="0"/>
              <a:t> </a:t>
            </a:r>
            <a:r>
              <a:rPr lang="en-GB" sz="4000" dirty="0" err="1"/>
              <a:t>completa</a:t>
            </a:r>
            <a:endParaRPr lang="en-GB" sz="4000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C2DFD5-9471-438C-ABB3-FA3E58A89201}" type="slidenum">
              <a:rPr lang="pt-BR" smtClean="0"/>
              <a:pPr>
                <a:defRPr/>
              </a:pPr>
              <a:t>8</a:t>
            </a:fld>
            <a:endParaRPr lang="pt-B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idx="1"/>
          </p:nvPr>
        </p:nvSpPr>
        <p:spPr>
          <a:xfrm>
            <a:off x="468313" y="1196975"/>
            <a:ext cx="8229600" cy="5536900"/>
          </a:xfrm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400" dirty="0">
                <a:solidFill>
                  <a:srgbClr val="FF0000"/>
                </a:solidFill>
                <a:latin typeface="Arial" charset="0"/>
                <a:cs typeface="Arial" charset="0"/>
              </a:rPr>
              <a:t>Use </a:t>
            </a:r>
            <a:r>
              <a:rPr lang="en-GB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MODIFY</a:t>
            </a:r>
            <a:r>
              <a:rPr lang="en-GB" sz="2400" dirty="0">
                <a:solidFill>
                  <a:srgbClr val="FF0000"/>
                </a:solidFill>
                <a:latin typeface="Arial" charset="0"/>
                <a:cs typeface="Arial" charset="0"/>
              </a:rPr>
              <a:t> para </a:t>
            </a:r>
            <a:r>
              <a:rPr lang="en-GB" sz="2400" dirty="0" err="1">
                <a:solidFill>
                  <a:srgbClr val="FF0000"/>
                </a:solidFill>
                <a:latin typeface="Arial" charset="0"/>
                <a:cs typeface="Arial" charset="0"/>
              </a:rPr>
              <a:t>alterar</a:t>
            </a:r>
            <a:r>
              <a:rPr lang="en-GB" sz="24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Arial" charset="0"/>
                <a:cs typeface="Arial" charset="0"/>
              </a:rPr>
              <a:t>características</a:t>
            </a:r>
            <a:r>
              <a:rPr lang="en-GB" sz="24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Arial" charset="0"/>
                <a:cs typeface="Arial" charset="0"/>
              </a:rPr>
              <a:t>relativas</a:t>
            </a:r>
            <a:r>
              <a:rPr lang="en-GB" sz="24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latin typeface="Arial" charset="0"/>
                <a:cs typeface="Arial" charset="0"/>
              </a:rPr>
              <a:t>ao</a:t>
            </a:r>
            <a:r>
              <a:rPr lang="en-GB" sz="24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GB" sz="24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tipo</a:t>
            </a:r>
            <a:r>
              <a:rPr lang="en-GB" sz="2400" dirty="0">
                <a:solidFill>
                  <a:srgbClr val="FF0000"/>
                </a:solidFill>
                <a:latin typeface="Arial" charset="0"/>
                <a:cs typeface="Arial" charset="0"/>
              </a:rPr>
              <a:t>  </a:t>
            </a:r>
            <a:r>
              <a:rPr lang="en-GB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e/</a:t>
            </a:r>
            <a:r>
              <a:rPr lang="en-GB" sz="24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ou</a:t>
            </a:r>
            <a:r>
              <a:rPr lang="en-GB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  </a:t>
            </a:r>
            <a:r>
              <a:rPr lang="en-GB" sz="2400" b="1" dirty="0" err="1">
                <a:solidFill>
                  <a:srgbClr val="FF0000"/>
                </a:solidFill>
                <a:latin typeface="Arial" charset="0"/>
                <a:cs typeface="Arial" charset="0"/>
              </a:rPr>
              <a:t>tamanho</a:t>
            </a:r>
            <a:r>
              <a:rPr lang="en-GB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GB" sz="2400" dirty="0">
                <a:solidFill>
                  <a:srgbClr val="FF0000"/>
                </a:solidFill>
                <a:latin typeface="Arial" charset="0"/>
                <a:cs typeface="Arial" charset="0"/>
              </a:rPr>
              <a:t>da </a:t>
            </a:r>
            <a:r>
              <a:rPr lang="en-GB" sz="2400" dirty="0" err="1">
                <a:solidFill>
                  <a:srgbClr val="FF0000"/>
                </a:solidFill>
                <a:latin typeface="Arial" charset="0"/>
                <a:cs typeface="Arial" charset="0"/>
              </a:rPr>
              <a:t>coluna</a:t>
            </a:r>
            <a:endParaRPr lang="en-GB" sz="2400" dirty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ALTER TABLE [</a:t>
            </a:r>
            <a:r>
              <a:rPr lang="en-GB" sz="2200" dirty="0" err="1">
                <a:latin typeface="Arial" charset="0"/>
                <a:cs typeface="Arial" charset="0"/>
              </a:rPr>
              <a:t>nome_tabela</a:t>
            </a:r>
            <a:r>
              <a:rPr lang="en-GB" sz="2200" dirty="0">
                <a:latin typeface="Arial" charset="0"/>
                <a:cs typeface="Arial" charset="0"/>
              </a:rPr>
              <a:t>]  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{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[</a:t>
            </a:r>
            <a:r>
              <a:rPr lang="en-GB" sz="2200" b="1" dirty="0">
                <a:latin typeface="Arial" charset="0"/>
                <a:cs typeface="Arial" charset="0"/>
              </a:rPr>
              <a:t>MODIFY</a:t>
            </a:r>
            <a:r>
              <a:rPr lang="en-GB" sz="2200" dirty="0">
                <a:latin typeface="Arial" charset="0"/>
                <a:cs typeface="Arial" charset="0"/>
              </a:rPr>
              <a:t> </a:t>
            </a:r>
            <a:r>
              <a:rPr lang="en-GB" sz="2200" dirty="0" err="1">
                <a:latin typeface="Arial" charset="0"/>
                <a:cs typeface="Arial" charset="0"/>
              </a:rPr>
              <a:t>nome_coluna</a:t>
            </a:r>
            <a:endParaRPr lang="en-GB" sz="22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   {</a:t>
            </a:r>
            <a:r>
              <a:rPr lang="en-GB" sz="2200" dirty="0" err="1">
                <a:latin typeface="Arial" charset="0"/>
                <a:cs typeface="Arial" charset="0"/>
              </a:rPr>
              <a:t>novo_tipo_de_dados</a:t>
            </a:r>
            <a:r>
              <a:rPr lang="en-GB" sz="2200" dirty="0">
                <a:latin typeface="Arial" charset="0"/>
                <a:cs typeface="Arial" charset="0"/>
              </a:rPr>
              <a:t> [(</a:t>
            </a:r>
            <a:r>
              <a:rPr lang="en-GB" sz="2200" dirty="0" err="1">
                <a:latin typeface="Arial" charset="0"/>
                <a:cs typeface="Arial" charset="0"/>
              </a:rPr>
              <a:t>precisão</a:t>
            </a:r>
            <a:r>
              <a:rPr lang="en-GB" sz="2200" dirty="0">
                <a:latin typeface="Arial" charset="0"/>
                <a:cs typeface="Arial" charset="0"/>
              </a:rPr>
              <a:t>[, </a:t>
            </a:r>
            <a:r>
              <a:rPr lang="en-GB" sz="2200" dirty="0" err="1">
                <a:latin typeface="Arial" charset="0"/>
                <a:cs typeface="Arial" charset="0"/>
              </a:rPr>
              <a:t>escala</a:t>
            </a:r>
            <a:r>
              <a:rPr lang="en-GB" sz="2200" dirty="0">
                <a:latin typeface="Arial" charset="0"/>
                <a:cs typeface="Arial" charset="0"/>
              </a:rPr>
              <a:t>])] }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2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 err="1">
                <a:latin typeface="Arial" charset="0"/>
                <a:cs typeface="Arial" charset="0"/>
              </a:rPr>
              <a:t>Exemplo</a:t>
            </a:r>
            <a:r>
              <a:rPr lang="en-GB" sz="2200" dirty="0">
                <a:latin typeface="Arial" charset="0"/>
                <a:cs typeface="Arial" charset="0"/>
              </a:rPr>
              <a:t>: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   ALTER TABLE FUNCIONARIOS MODIFY NOMEFUNC VARCHAR(40) NOT NULL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200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i="1" dirty="0" err="1">
                <a:latin typeface="Arial" charset="0"/>
                <a:cs typeface="Arial" charset="0"/>
              </a:rPr>
              <a:t>Modifica</a:t>
            </a:r>
            <a:r>
              <a:rPr lang="en-GB" sz="2200" i="1" dirty="0">
                <a:latin typeface="Arial" charset="0"/>
                <a:cs typeface="Arial" charset="0"/>
              </a:rPr>
              <a:t> o </a:t>
            </a:r>
            <a:r>
              <a:rPr lang="en-GB" sz="2200" i="1" dirty="0" err="1">
                <a:latin typeface="Arial" charset="0"/>
                <a:cs typeface="Arial" charset="0"/>
              </a:rPr>
              <a:t>tamanho</a:t>
            </a:r>
            <a:r>
              <a:rPr lang="en-GB" sz="2200" i="1" dirty="0">
                <a:latin typeface="Arial" charset="0"/>
                <a:cs typeface="Arial" charset="0"/>
              </a:rPr>
              <a:t> da </a:t>
            </a:r>
            <a:r>
              <a:rPr lang="en-GB" sz="2200" i="1" dirty="0" err="1">
                <a:latin typeface="Arial" charset="0"/>
                <a:cs typeface="Arial" charset="0"/>
              </a:rPr>
              <a:t>coluna</a:t>
            </a:r>
            <a:r>
              <a:rPr lang="en-GB" sz="2200" i="1" dirty="0">
                <a:latin typeface="Arial" charset="0"/>
                <a:cs typeface="Arial" charset="0"/>
              </a:rPr>
              <a:t> </a:t>
            </a:r>
            <a:r>
              <a:rPr lang="en-GB" sz="2200" i="1" dirty="0" err="1">
                <a:latin typeface="Arial" charset="0"/>
                <a:cs typeface="Arial" charset="0"/>
              </a:rPr>
              <a:t>nomefunc</a:t>
            </a:r>
            <a:r>
              <a:rPr lang="en-GB" sz="2200" i="1" dirty="0">
                <a:latin typeface="Arial" charset="0"/>
                <a:cs typeface="Arial" charset="0"/>
              </a:rPr>
              <a:t> para varchar(40) </a:t>
            </a:r>
            <a:r>
              <a:rPr lang="en-GB" sz="2200" i="1" dirty="0" err="1">
                <a:latin typeface="Arial" charset="0"/>
                <a:cs typeface="Arial" charset="0"/>
              </a:rPr>
              <a:t>mantendo</a:t>
            </a:r>
            <a:r>
              <a:rPr lang="en-GB" sz="2200" i="1" dirty="0">
                <a:latin typeface="Arial" charset="0"/>
                <a:cs typeface="Arial" charset="0"/>
              </a:rPr>
              <a:t> a </a:t>
            </a:r>
            <a:r>
              <a:rPr lang="en-GB" sz="2200" i="1" dirty="0" err="1">
                <a:latin typeface="Arial" charset="0"/>
                <a:cs typeface="Arial" charset="0"/>
              </a:rPr>
              <a:t>condição</a:t>
            </a:r>
            <a:r>
              <a:rPr lang="en-GB" sz="2200" i="1" dirty="0">
                <a:latin typeface="Arial" charset="0"/>
                <a:cs typeface="Arial" charset="0"/>
              </a:rPr>
              <a:t> de not null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sz="2200" dirty="0">
                <a:latin typeface="Arial" charset="0"/>
                <a:cs typeface="Arial" charset="0"/>
              </a:rPr>
              <a:t>  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Clr>
                <a:srgbClr val="333399"/>
              </a:buClr>
              <a:buFont typeface="Arial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GB" sz="2000" i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14339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492125"/>
            <a:ext cx="8229600" cy="708025"/>
          </a:xfrm>
        </p:spPr>
        <p:txBody>
          <a:bodyPr>
            <a:spAutoFit/>
          </a:bodyPr>
          <a:lstStyle/>
          <a:p>
            <a:pPr eaLnBrk="1" hangingPunct="1">
              <a:buClr>
                <a:srgbClr val="FFFF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000"/>
              <a:t>Alterando uma tabela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8E2F24-03D2-43FA-8145-BE9CB73FAFC6}" type="slidenum">
              <a:rPr lang="pt-BR" smtClean="0"/>
              <a:pPr>
                <a:defRPr/>
              </a:pPr>
              <a:t>9</a:t>
            </a:fld>
            <a:endParaRPr lang="pt-B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927</TotalTime>
  <Words>764</Words>
  <Application>Microsoft Office PowerPoint</Application>
  <PresentationFormat>Apresentação na tela (4:3)</PresentationFormat>
  <Paragraphs>168</Paragraphs>
  <Slides>15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8" baseType="lpstr">
      <vt:lpstr>Arial</vt:lpstr>
      <vt:lpstr>Calibri</vt:lpstr>
      <vt:lpstr>Tema do Office</vt:lpstr>
      <vt:lpstr>Comandos DDL (Data Definition Language)</vt:lpstr>
      <vt:lpstr>Comandos de Definição das Estruturas de Dados de um BD:</vt:lpstr>
      <vt:lpstr>Comando CREATE</vt:lpstr>
      <vt:lpstr>Create – Exemplo de um script completo</vt:lpstr>
      <vt:lpstr>Características que podem ser incluídas na definição do dados</vt:lpstr>
      <vt:lpstr>Criando outros objetos</vt:lpstr>
      <vt:lpstr>Alterando uma tabela </vt:lpstr>
      <vt:lpstr>Alterando uma tabela – sintaxe completa</vt:lpstr>
      <vt:lpstr>Alterando uma tabela </vt:lpstr>
      <vt:lpstr>Alterando uma tabela </vt:lpstr>
      <vt:lpstr>Alterando uma tabela – outros exemplos</vt:lpstr>
      <vt:lpstr>Alterando uma tabela (cont)</vt:lpstr>
      <vt:lpstr>Excluindo estruturas de dados</vt:lpstr>
      <vt:lpstr>Outros comandos de apoio</vt:lpstr>
      <vt:lpstr>Outros comandos de apoio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Comandos DDL (Data Definition Language)</dc:title>
  <dc:creator>Rosana</dc:creator>
  <cp:lastModifiedBy>Windows User</cp:lastModifiedBy>
  <cp:revision>78</cp:revision>
  <dcterms:created xsi:type="dcterms:W3CDTF">2010-04-30T18:41:28Z</dcterms:created>
  <dcterms:modified xsi:type="dcterms:W3CDTF">2016-08-29T20:22:20Z</dcterms:modified>
</cp:coreProperties>
</file>