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9" r:id="rId4"/>
    <p:sldId id="267" r:id="rId5"/>
    <p:sldId id="261" r:id="rId6"/>
    <p:sldId id="269" r:id="rId7"/>
    <p:sldId id="264" r:id="rId8"/>
    <p:sldId id="265" r:id="rId9"/>
    <p:sldId id="266" r:id="rId10"/>
    <p:sldId id="260" r:id="rId11"/>
    <p:sldId id="279" r:id="rId12"/>
    <p:sldId id="268" r:id="rId13"/>
    <p:sldId id="262" r:id="rId14"/>
    <p:sldId id="263" r:id="rId15"/>
    <p:sldId id="270" r:id="rId16"/>
    <p:sldId id="272" r:id="rId17"/>
    <p:sldId id="274" r:id="rId18"/>
    <p:sldId id="278" r:id="rId19"/>
    <p:sldId id="275" r:id="rId20"/>
    <p:sldId id="276" r:id="rId21"/>
    <p:sldId id="277" r:id="rId22"/>
    <p:sldId id="280" r:id="rId23"/>
    <p:sldId id="281" r:id="rId2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15" autoAdjust="0"/>
  </p:normalViewPr>
  <p:slideViewPr>
    <p:cSldViewPr>
      <p:cViewPr varScale="1">
        <p:scale>
          <a:sx n="42" d="100"/>
          <a:sy n="42" d="100"/>
        </p:scale>
        <p:origin x="67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B1B67A-5879-4928-A812-904E37B3C6D5}" type="datetimeFigureOut">
              <a:rPr lang="pt-BR" smtClean="0"/>
              <a:t>28/07/2016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25894A-D636-4D23-9DFA-C4687C84CEF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8833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BDEC0-E080-4478-BED9-1F1075A3446F}" type="datetime1">
              <a:rPr lang="pt-BR" smtClean="0"/>
              <a:t>28/07/2016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E1FDB-F510-4A29-BA59-C9C8B12673B0}" type="datetime1">
              <a:rPr lang="pt-BR" smtClean="0"/>
              <a:t>28/07/2016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BD1DA-525D-467B-9282-E2BC660718A0}" type="datetime1">
              <a:rPr lang="pt-BR" smtClean="0"/>
              <a:t>28/07/2016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5C2B8-36CE-45D8-91BE-EE014A3EB66E}" type="datetime1">
              <a:rPr lang="pt-BR" smtClean="0"/>
              <a:t>28/07/2016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2CBE7-DD09-4BB6-A541-C3C882B4F77E}" type="datetime1">
              <a:rPr lang="pt-BR" smtClean="0"/>
              <a:t>28/07/2016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2959D-0688-4B6C-9C79-1D7FEC637477}" type="datetime1">
              <a:rPr lang="pt-BR" smtClean="0"/>
              <a:t>28/07/2016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D7E91-3361-45AB-9DF4-8DC833511A42}" type="datetime1">
              <a:rPr lang="pt-BR" smtClean="0"/>
              <a:t>28/07/2016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64B1A-985A-45F9-A3A1-530E14C2F31A}" type="datetime1">
              <a:rPr lang="pt-BR" smtClean="0"/>
              <a:t>28/07/2016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385F3-CF10-48C3-A162-DD02DCB508DE}" type="datetime1">
              <a:rPr lang="pt-BR" smtClean="0"/>
              <a:t>28/07/2016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262F9-671E-449C-B718-1290CF965176}" type="datetime1">
              <a:rPr lang="pt-BR" smtClean="0"/>
              <a:t>28/07/2016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F2CE3-EC8E-45D4-BECF-4B6900C869D9}" type="datetime1">
              <a:rPr lang="pt-BR" smtClean="0"/>
              <a:t>28/07/2016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D0F5B-B29C-43E7-A4BC-C77604D3672E}" type="datetime1">
              <a:rPr lang="pt-BR" smtClean="0"/>
              <a:t>28/07/2016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09442-27EC-425C-AC75-238CFD76A8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11560" y="1484784"/>
            <a:ext cx="7772400" cy="1470025"/>
          </a:xfrm>
        </p:spPr>
        <p:txBody>
          <a:bodyPr/>
          <a:lstStyle/>
          <a:p>
            <a:r>
              <a:rPr lang="pt-BR" dirty="0"/>
              <a:t>Relacionamento entre Tabelas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4005064"/>
            <a:ext cx="6400800" cy="1633736"/>
          </a:xfrm>
        </p:spPr>
        <p:txBody>
          <a:bodyPr/>
          <a:lstStyle/>
          <a:p>
            <a:r>
              <a:rPr lang="pt-BR" dirty="0"/>
              <a:t>SQL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1</a:t>
            </a:fld>
            <a:endParaRPr lang="pt-B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pt-BR" sz="3600" dirty="0"/>
              <a:t>Preenchimento da tabela FUNCIONARIO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611557" y="1397000"/>
          <a:ext cx="8136905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27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95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52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89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2413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dirty="0" err="1"/>
                        <a:t>IdFunc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err="1"/>
                        <a:t>NomeFunc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err="1"/>
                        <a:t>SexoFunc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err="1"/>
                        <a:t>DataNasc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err="1"/>
                        <a:t>RGFunc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err="1"/>
                        <a:t>DataAdm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u="none" dirty="0"/>
                        <a:t>Supervisor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Paulo Reis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1982-12-12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1234567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2002-01-01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u="none" dirty="0"/>
                        <a:t>NULL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Sandra Souza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1978-10-21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2233445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2004-01-10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u="none" dirty="0"/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Rui</a:t>
                      </a:r>
                      <a:r>
                        <a:rPr lang="pt-BR" sz="1600" baseline="0" dirty="0"/>
                        <a:t> Siqueira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1980-05-18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7657890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2000-05-06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u="none" dirty="0"/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Miriam Dias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1990-11-11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3546728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2008-01-01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u="none" dirty="0"/>
                        <a:t>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Pedro Ramos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1986-07-17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2334999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2007-10-10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u="none" dirty="0"/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Daniela</a:t>
                      </a:r>
                      <a:r>
                        <a:rPr lang="pt-BR" sz="1600" baseline="0" dirty="0"/>
                        <a:t> </a:t>
                      </a:r>
                      <a:r>
                        <a:rPr lang="pt-BR" sz="1600" baseline="0" dirty="0" err="1"/>
                        <a:t>Kaz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1981-08-21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1112223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2000-02-02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u="none" dirty="0"/>
                        <a:t>NULL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700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Fabio Moraes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1989-06-25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5555555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2011-01-01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u="none" dirty="0"/>
                        <a:t>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10</a:t>
            </a:fld>
            <a:endParaRPr lang="pt-B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/>
              <a:t>Exemplo de </a:t>
            </a:r>
            <a:r>
              <a:rPr lang="pt-BR" dirty="0" err="1"/>
              <a:t>autorrelacionamento</a:t>
            </a:r>
            <a:endParaRPr lang="pt-B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340768"/>
            <a:ext cx="1826923" cy="399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Elipse 2"/>
          <p:cNvSpPr/>
          <p:nvPr/>
        </p:nvSpPr>
        <p:spPr>
          <a:xfrm>
            <a:off x="5142029" y="1127913"/>
            <a:ext cx="1872208" cy="377563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Elipse 5"/>
          <p:cNvSpPr/>
          <p:nvPr/>
        </p:nvSpPr>
        <p:spPr>
          <a:xfrm>
            <a:off x="3646240" y="1154759"/>
            <a:ext cx="1872208" cy="377563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3491880" y="4963099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F1</a:t>
            </a:r>
          </a:p>
          <a:p>
            <a:r>
              <a:rPr lang="pt-BR" dirty="0"/>
              <a:t>FUNCIONARIOS</a:t>
            </a:r>
          </a:p>
          <a:p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6006124" y="5019880"/>
            <a:ext cx="1950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F2</a:t>
            </a:r>
          </a:p>
          <a:p>
            <a:r>
              <a:rPr lang="pt-BR" dirty="0"/>
              <a:t>SUPERVISORES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899592" y="5846357"/>
            <a:ext cx="7797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i="1" dirty="0"/>
              <a:t>Nestes casos é necessária a qualificação pois as colunas das “duas” tabelas </a:t>
            </a:r>
            <a:r>
              <a:rPr lang="pt-BR" b="1" i="1" dirty="0" err="1"/>
              <a:t>têem</a:t>
            </a:r>
            <a:r>
              <a:rPr lang="pt-BR" b="1" i="1" dirty="0"/>
              <a:t> os mesmos nomes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5870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000" dirty="0"/>
              <a:t>Como saber os nomes dos supervisores imediatos?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484784"/>
            <a:ext cx="843528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dirty="0" err="1">
                <a:latin typeface="Courier New" pitchFamily="49" charset="0"/>
                <a:cs typeface="Courier New" pitchFamily="49" charset="0"/>
              </a:rPr>
              <a:t>select</a:t>
            </a:r>
            <a:r>
              <a:rPr lang="pt-BR" dirty="0">
                <a:latin typeface="Courier New" pitchFamily="49" charset="0"/>
                <a:cs typeface="Courier New" pitchFamily="49" charset="0"/>
              </a:rPr>
              <a:t> * </a:t>
            </a:r>
            <a:r>
              <a:rPr lang="pt-BR" dirty="0" err="1">
                <a:latin typeface="Courier New" pitchFamily="49" charset="0"/>
                <a:cs typeface="Courier New" pitchFamily="49" charset="0"/>
              </a:rPr>
              <a:t>from</a:t>
            </a:r>
            <a:r>
              <a:rPr lang="pt-BR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dirty="0" err="1">
                <a:latin typeface="Courier New" pitchFamily="49" charset="0"/>
                <a:cs typeface="Courier New" pitchFamily="49" charset="0"/>
              </a:rPr>
              <a:t>funcionario</a:t>
            </a:r>
            <a:endParaRPr lang="pt-BR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pt-BR" sz="2000" i="1" dirty="0">
                <a:latin typeface="Courier New" pitchFamily="49" charset="0"/>
                <a:cs typeface="Courier New" pitchFamily="49" charset="0"/>
              </a:rPr>
              <a:t>-- vai mostrar apenas o numero de matricula do funcionário supervisor</a:t>
            </a:r>
          </a:p>
          <a:p>
            <a:pPr>
              <a:buNone/>
            </a:pPr>
            <a:endParaRPr lang="pt-BR" sz="2000" i="1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pt-BR" dirty="0">
                <a:latin typeface="Courier New" pitchFamily="49" charset="0"/>
                <a:cs typeface="Courier New" pitchFamily="49" charset="0"/>
              </a:rPr>
              <a:t>Resposta1:</a:t>
            </a:r>
          </a:p>
          <a:p>
            <a:pPr>
              <a:buNone/>
            </a:pPr>
            <a:r>
              <a:rPr lang="pt-BR" sz="24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Select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 f1.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IdFunc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, f1.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NomeFunc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, f1.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SexoFunc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,f1.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DataNasc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,f1.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RGFunc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, f1.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DataAdm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,f2.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NomeFunc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from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Funcionario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 f1,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Funcionario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 f2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where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 f1.supervisor=f2.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IdFunc</a:t>
            </a:r>
            <a:endParaRPr lang="pt-BR" sz="2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12</a:t>
            </a:fld>
            <a:endParaRPr lang="pt-B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000" dirty="0"/>
              <a:t>Como saber os nomes dos supervisores imediatos?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196752"/>
            <a:ext cx="843528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sz="2000" b="1" dirty="0">
                <a:latin typeface="Courier New" pitchFamily="49" charset="0"/>
                <a:cs typeface="Courier New" pitchFamily="49" charset="0"/>
              </a:rPr>
              <a:t>Resposta1:</a:t>
            </a:r>
          </a:p>
          <a:p>
            <a:pPr>
              <a:buNone/>
            </a:pP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Select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IdFunc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NomeFunc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SexoFunc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DataNasc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RGFunc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DataAdm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,f2.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NomeFunc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as Supervisor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from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Funcionario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f1,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Funcionario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f2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where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f1.supervisor=f2.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IdFunc</a:t>
            </a:r>
            <a:endParaRPr lang="pt-BR" sz="20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56" y="3212976"/>
            <a:ext cx="857276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13</a:t>
            </a:fld>
            <a:endParaRPr lang="pt-B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pt-BR" sz="3000" dirty="0"/>
              <a:t>Outra solução idêntica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196752"/>
            <a:ext cx="843528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sz="2000" b="1" dirty="0">
                <a:latin typeface="Courier New" pitchFamily="49" charset="0"/>
                <a:cs typeface="Courier New" pitchFamily="49" charset="0"/>
              </a:rPr>
              <a:t>Resposta2:</a:t>
            </a:r>
          </a:p>
          <a:p>
            <a:pPr>
              <a:buNone/>
            </a:pP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Select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IdFunc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NomeFunc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SexoFunc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DataNasc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RGFunc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DataAdm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,f2.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NomeFunc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as Supervisor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from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Funcionario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f1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inner</a:t>
            </a:r>
            <a:r>
              <a:rPr lang="pt-BR" sz="20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join</a:t>
            </a:r>
            <a:r>
              <a:rPr lang="pt-BR" sz="20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Funcionario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f2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on</a:t>
            </a:r>
            <a:r>
              <a:rPr lang="pt-BR" sz="20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f1.supervisor=f2.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IdFunc</a:t>
            </a:r>
            <a:endParaRPr lang="pt-BR" sz="20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7" y="2924944"/>
            <a:ext cx="7799535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5"/>
          <p:cNvSpPr txBox="1"/>
          <p:nvPr/>
        </p:nvSpPr>
        <p:spPr>
          <a:xfrm>
            <a:off x="1115616" y="5733256"/>
            <a:ext cx="76427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dirty="0"/>
              <a:t>Neste caso, apenas as instâncias da primeira entidade que têm correspondência</a:t>
            </a:r>
          </a:p>
          <a:p>
            <a:r>
              <a:rPr lang="pt-BR" i="1" dirty="0"/>
              <a:t> na segunda entidade são reportadas.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14</a:t>
            </a:fld>
            <a:endParaRPr lang="pt-B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pt-BR" sz="3000" dirty="0"/>
              <a:t>Outros tipos de </a:t>
            </a:r>
            <a:r>
              <a:rPr lang="pt-BR" sz="3000" dirty="0" err="1"/>
              <a:t>join</a:t>
            </a:r>
            <a:r>
              <a:rPr lang="pt-BR" sz="3000" dirty="0"/>
              <a:t> (LEFT)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196752"/>
            <a:ext cx="843528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sz="2000" b="1" dirty="0">
                <a:latin typeface="Courier New" pitchFamily="49" charset="0"/>
                <a:cs typeface="Courier New" pitchFamily="49" charset="0"/>
              </a:rPr>
              <a:t>Resposta3:</a:t>
            </a:r>
          </a:p>
          <a:p>
            <a:pPr>
              <a:buNone/>
            </a:pP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Select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IdFunc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NomeFunc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SexoFunc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DataNasc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RGFunc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DataAdm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,f2.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NomeFunc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as Supervisor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from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Funcionario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f1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left</a:t>
            </a:r>
            <a:r>
              <a:rPr lang="pt-BR" sz="20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join</a:t>
            </a:r>
            <a:r>
              <a:rPr lang="pt-BR" sz="20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Funcionario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f2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on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f1.supervisor=f2.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IdFunc</a:t>
            </a:r>
            <a:endParaRPr lang="pt-BR" sz="20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8706" y="2924944"/>
            <a:ext cx="690003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ixaDeTexto 6"/>
          <p:cNvSpPr txBox="1"/>
          <p:nvPr/>
        </p:nvSpPr>
        <p:spPr>
          <a:xfrm>
            <a:off x="1187624" y="5373216"/>
            <a:ext cx="6356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dirty="0"/>
              <a:t>Neste caso, todas as instâncias da primeira entidade são relatadas</a:t>
            </a:r>
          </a:p>
          <a:p>
            <a:r>
              <a:rPr lang="pt-BR" i="1" dirty="0"/>
              <a:t> mesmo que não haja correspondência na segunda entidade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15</a:t>
            </a:fld>
            <a:endParaRPr lang="pt-B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pt-BR" sz="3000" dirty="0"/>
              <a:t>Outros tipos de </a:t>
            </a:r>
            <a:r>
              <a:rPr lang="pt-BR" sz="3000" dirty="0" err="1"/>
              <a:t>join</a:t>
            </a:r>
            <a:r>
              <a:rPr lang="pt-BR" sz="3000" dirty="0"/>
              <a:t> (RIGHT)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052736"/>
            <a:ext cx="843528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sz="2000" b="1" dirty="0">
                <a:latin typeface="Courier New" pitchFamily="49" charset="0"/>
                <a:cs typeface="Courier New" pitchFamily="49" charset="0"/>
              </a:rPr>
              <a:t>Resposta4:</a:t>
            </a:r>
          </a:p>
          <a:p>
            <a:pPr marL="0" indent="0">
              <a:buNone/>
            </a:pP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Select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IdFunc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NomeFunc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SexoFunc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DataNasc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RGFunc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f1.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DataAdm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,f2.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NomeFunc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as Supervisor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from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Funcionario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f1 </a:t>
            </a:r>
            <a:r>
              <a:rPr lang="pt-BR" sz="2000" b="1" dirty="0" err="1">
                <a:solidFill>
                  <a:schemeClr val="bg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right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b="1" dirty="0" err="1">
                <a:solidFill>
                  <a:schemeClr val="bg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join</a:t>
            </a:r>
            <a:r>
              <a:rPr lang="pt-BR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Funcionario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f2 </a:t>
            </a:r>
            <a:r>
              <a:rPr lang="pt-BR" sz="2000" b="1" dirty="0" err="1">
                <a:solidFill>
                  <a:schemeClr val="bg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on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f1.supervisor=f2.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IdFunc</a:t>
            </a:r>
            <a:endParaRPr lang="pt-BR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187624" y="5373216"/>
            <a:ext cx="71356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dirty="0"/>
              <a:t>Neste caso, todas as instâncias da </a:t>
            </a:r>
            <a:r>
              <a:rPr lang="pt-BR" b="1" i="1" dirty="0"/>
              <a:t>segunda</a:t>
            </a:r>
            <a:r>
              <a:rPr lang="pt-BR" i="1" dirty="0"/>
              <a:t> entidade são relatadas</a:t>
            </a:r>
          </a:p>
          <a:p>
            <a:r>
              <a:rPr lang="pt-BR" i="1" dirty="0"/>
              <a:t> mesmo que não haja correspondência na </a:t>
            </a:r>
            <a:r>
              <a:rPr lang="pt-BR" b="1" i="1" dirty="0"/>
              <a:t>primeira</a:t>
            </a:r>
            <a:r>
              <a:rPr lang="pt-BR" i="1" dirty="0"/>
              <a:t> entidade, ou seja, </a:t>
            </a:r>
          </a:p>
          <a:p>
            <a:r>
              <a:rPr lang="pt-BR" i="1" dirty="0"/>
              <a:t>os funcionários que não supervisionam ninguém também aparecem como </a:t>
            </a:r>
          </a:p>
          <a:p>
            <a:r>
              <a:rPr lang="pt-BR" i="1" dirty="0"/>
              <a:t>se </a:t>
            </a:r>
            <a:r>
              <a:rPr lang="pt-BR" b="1" i="1" dirty="0"/>
              <a:t>eventualmente</a:t>
            </a:r>
            <a:r>
              <a:rPr lang="pt-BR" i="1" dirty="0"/>
              <a:t> supervisionassem alguém.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4355976" y="35730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0608" y="2924944"/>
            <a:ext cx="584459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16</a:t>
            </a:fld>
            <a:endParaRPr lang="pt-B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7061" y="1421904"/>
            <a:ext cx="6552728" cy="465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Título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pt-BR" sz="3200" dirty="0"/>
              <a:t>Relacionamentos N:N</a:t>
            </a: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17</a:t>
            </a:fld>
            <a:endParaRPr lang="pt-B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pt-BR" sz="3200" dirty="0"/>
              <a:t>Relacionamentos N:N</a:t>
            </a:r>
          </a:p>
        </p:txBody>
      </p:sp>
      <p:sp>
        <p:nvSpPr>
          <p:cNvPr id="6147" name="Espaço Reservado para Conteúdo 2"/>
          <p:cNvSpPr>
            <a:spLocks noGrp="1"/>
          </p:cNvSpPr>
          <p:nvPr>
            <p:ph idx="1"/>
          </p:nvPr>
        </p:nvSpPr>
        <p:spPr>
          <a:xfrm>
            <a:off x="214313" y="1214438"/>
            <a:ext cx="8929687" cy="4697412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000" dirty="0">
                <a:cs typeface="Arial" charset="0"/>
              </a:rPr>
              <a:t>CREATE  TABLE </a:t>
            </a:r>
            <a:r>
              <a:rPr lang="en-GB" sz="2000" b="1" dirty="0" err="1">
                <a:cs typeface="Arial" charset="0"/>
              </a:rPr>
              <a:t>Produto</a:t>
            </a:r>
            <a:r>
              <a:rPr lang="en-GB" sz="2000" b="1" dirty="0">
                <a:cs typeface="Arial" charset="0"/>
              </a:rPr>
              <a:t> </a:t>
            </a:r>
            <a:r>
              <a:rPr lang="en-GB" sz="2000" dirty="0">
                <a:cs typeface="Arial" charset="0"/>
              </a:rPr>
              <a:t>( 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000" dirty="0">
                <a:cs typeface="Arial" charset="0"/>
              </a:rPr>
              <a:t>   </a:t>
            </a:r>
            <a:r>
              <a:rPr lang="en-GB" sz="2000" b="1" dirty="0" err="1">
                <a:cs typeface="Arial" charset="0"/>
              </a:rPr>
              <a:t>CodProduto</a:t>
            </a:r>
            <a:r>
              <a:rPr lang="en-GB" sz="2000" b="1" dirty="0">
                <a:cs typeface="Arial" charset="0"/>
              </a:rPr>
              <a:t> </a:t>
            </a:r>
            <a:r>
              <a:rPr lang="en-GB" sz="2000" dirty="0">
                <a:cs typeface="Arial" charset="0"/>
              </a:rPr>
              <a:t> </a:t>
            </a:r>
            <a:r>
              <a:rPr lang="en-GB" sz="2000" dirty="0" err="1">
                <a:cs typeface="Arial" charset="0"/>
              </a:rPr>
              <a:t>int</a:t>
            </a:r>
            <a:r>
              <a:rPr lang="en-GB" sz="2000" dirty="0">
                <a:cs typeface="Arial" charset="0"/>
              </a:rPr>
              <a:t>  not null primary key, 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000" dirty="0">
                <a:cs typeface="Arial" charset="0"/>
              </a:rPr>
              <a:t>   </a:t>
            </a:r>
            <a:r>
              <a:rPr lang="en-GB" sz="2000" b="1" dirty="0" err="1">
                <a:cs typeface="Arial" charset="0"/>
              </a:rPr>
              <a:t>NomeProduto</a:t>
            </a:r>
            <a:r>
              <a:rPr lang="en-GB" sz="2000" dirty="0">
                <a:cs typeface="Arial" charset="0"/>
              </a:rPr>
              <a:t>  </a:t>
            </a:r>
            <a:r>
              <a:rPr lang="en-GB" sz="2000" dirty="0" err="1">
                <a:cs typeface="Arial" charset="0"/>
              </a:rPr>
              <a:t>varchar</a:t>
            </a:r>
            <a:r>
              <a:rPr lang="en-GB" sz="2000" dirty="0">
                <a:cs typeface="Arial" charset="0"/>
              </a:rPr>
              <a:t> (20) not null,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000" dirty="0">
                <a:cs typeface="Arial" charset="0"/>
              </a:rPr>
              <a:t>   </a:t>
            </a:r>
            <a:r>
              <a:rPr lang="en-GB" sz="2000" b="1" dirty="0" err="1">
                <a:cs typeface="Arial" charset="0"/>
              </a:rPr>
              <a:t>Preco</a:t>
            </a:r>
            <a:r>
              <a:rPr lang="en-GB" sz="2000" dirty="0">
                <a:cs typeface="Arial" charset="0"/>
              </a:rPr>
              <a:t>  numeric(10,2) not null   )  ;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000" dirty="0">
              <a:cs typeface="Arial" charset="0"/>
            </a:endParaRP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000" dirty="0">
                <a:cs typeface="Arial" charset="0"/>
              </a:rPr>
              <a:t>CREATE  TABLE </a:t>
            </a:r>
            <a:r>
              <a:rPr lang="en-GB" sz="2000" b="1" dirty="0" err="1">
                <a:cs typeface="Arial" charset="0"/>
              </a:rPr>
              <a:t>NotaFiscal</a:t>
            </a:r>
            <a:r>
              <a:rPr lang="en-GB" sz="2000" dirty="0">
                <a:cs typeface="Arial" charset="0"/>
              </a:rPr>
              <a:t>( 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000" dirty="0">
                <a:cs typeface="Arial" charset="0"/>
              </a:rPr>
              <a:t>   </a:t>
            </a:r>
            <a:r>
              <a:rPr lang="en-GB" sz="2000" b="1" dirty="0" err="1">
                <a:cs typeface="Arial" charset="0"/>
              </a:rPr>
              <a:t>NumeroNota</a:t>
            </a:r>
            <a:r>
              <a:rPr lang="en-GB" sz="2000" dirty="0">
                <a:cs typeface="Arial" charset="0"/>
              </a:rPr>
              <a:t> numeric(10) primary key, 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000" dirty="0">
                <a:cs typeface="Arial" charset="0"/>
              </a:rPr>
              <a:t>  </a:t>
            </a:r>
            <a:r>
              <a:rPr lang="en-GB" sz="2000" b="1" dirty="0">
                <a:cs typeface="Arial" charset="0"/>
              </a:rPr>
              <a:t> Data</a:t>
            </a:r>
            <a:r>
              <a:rPr lang="en-GB" sz="2000" dirty="0">
                <a:cs typeface="Arial" charset="0"/>
              </a:rPr>
              <a:t> Date,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000" dirty="0">
                <a:cs typeface="Arial" charset="0"/>
              </a:rPr>
              <a:t>   </a:t>
            </a:r>
            <a:r>
              <a:rPr lang="en-GB" sz="2000" b="1" dirty="0" err="1">
                <a:cs typeface="Arial" charset="0"/>
              </a:rPr>
              <a:t>ValorTotal</a:t>
            </a:r>
            <a:r>
              <a:rPr lang="en-GB" sz="2000" dirty="0">
                <a:cs typeface="Arial" charset="0"/>
              </a:rPr>
              <a:t>  numeric(10,2) default 0   ) ; 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000" dirty="0">
              <a:cs typeface="Arial" charset="0"/>
            </a:endParaRP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000" dirty="0">
              <a:cs typeface="Arial" charset="0"/>
            </a:endParaRP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000" dirty="0">
                <a:cs typeface="Arial" charset="0"/>
              </a:rPr>
              <a:t>CREATE  TABLE </a:t>
            </a:r>
            <a:r>
              <a:rPr lang="en-GB" sz="2000" b="1" dirty="0" err="1">
                <a:cs typeface="Arial" charset="0"/>
              </a:rPr>
              <a:t>ItemNotaFiscal</a:t>
            </a:r>
            <a:r>
              <a:rPr lang="en-GB" sz="2000" dirty="0">
                <a:cs typeface="Arial" charset="0"/>
              </a:rPr>
              <a:t> (				</a:t>
            </a:r>
            <a:r>
              <a:rPr lang="en-GB" sz="2000" dirty="0" err="1">
                <a:cs typeface="Arial" charset="0"/>
              </a:rPr>
              <a:t>tabela</a:t>
            </a:r>
            <a:r>
              <a:rPr lang="en-GB" sz="2000" dirty="0">
                <a:cs typeface="Arial" charset="0"/>
              </a:rPr>
              <a:t> de </a:t>
            </a:r>
            <a:r>
              <a:rPr lang="en-GB" sz="2000" dirty="0" err="1">
                <a:cs typeface="Arial" charset="0"/>
              </a:rPr>
              <a:t>relacionamento</a:t>
            </a:r>
            <a:endParaRPr lang="en-GB" sz="2000" dirty="0">
              <a:cs typeface="Arial" charset="0"/>
            </a:endParaRP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000" dirty="0">
                <a:cs typeface="Arial" charset="0"/>
              </a:rPr>
              <a:t>   </a:t>
            </a:r>
            <a:r>
              <a:rPr lang="en-GB" sz="2000" b="1" dirty="0" err="1">
                <a:cs typeface="Arial" charset="0"/>
              </a:rPr>
              <a:t>NumeroNota</a:t>
            </a:r>
            <a:r>
              <a:rPr lang="en-GB" sz="2000" dirty="0">
                <a:cs typeface="Arial" charset="0"/>
              </a:rPr>
              <a:t> numeric(10), 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000" dirty="0">
                <a:cs typeface="Arial" charset="0"/>
              </a:rPr>
              <a:t>   </a:t>
            </a:r>
            <a:r>
              <a:rPr lang="en-GB" sz="2000" b="1" dirty="0" err="1">
                <a:cs typeface="Arial" charset="0"/>
              </a:rPr>
              <a:t>CodProduto</a:t>
            </a:r>
            <a:r>
              <a:rPr lang="en-GB" sz="2000" dirty="0">
                <a:cs typeface="Arial" charset="0"/>
              </a:rPr>
              <a:t> </a:t>
            </a:r>
            <a:r>
              <a:rPr lang="en-GB" sz="2000" dirty="0" err="1">
                <a:cs typeface="Arial" charset="0"/>
              </a:rPr>
              <a:t>int</a:t>
            </a:r>
            <a:r>
              <a:rPr lang="en-GB" sz="2000" dirty="0">
                <a:cs typeface="Arial" charset="0"/>
              </a:rPr>
              <a:t>, 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000" dirty="0">
                <a:cs typeface="Arial" charset="0"/>
              </a:rPr>
              <a:t>   </a:t>
            </a:r>
            <a:r>
              <a:rPr lang="en-GB" sz="2000" b="1" dirty="0">
                <a:cs typeface="Arial" charset="0"/>
              </a:rPr>
              <a:t>Quant</a:t>
            </a:r>
            <a:r>
              <a:rPr lang="en-GB" sz="2000" dirty="0">
                <a:cs typeface="Arial" charset="0"/>
              </a:rPr>
              <a:t> </a:t>
            </a:r>
            <a:r>
              <a:rPr lang="en-GB" sz="2000" dirty="0" err="1">
                <a:cs typeface="Arial" charset="0"/>
              </a:rPr>
              <a:t>int</a:t>
            </a:r>
            <a:r>
              <a:rPr lang="en-GB" sz="2000" dirty="0">
                <a:cs typeface="Arial" charset="0"/>
              </a:rPr>
              <a:t> not null check (Quant &gt; 0),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000" dirty="0">
                <a:cs typeface="Arial" charset="0"/>
              </a:rPr>
              <a:t>   primary key (</a:t>
            </a:r>
            <a:r>
              <a:rPr lang="en-GB" sz="2000" dirty="0" err="1">
                <a:cs typeface="Arial" charset="0"/>
              </a:rPr>
              <a:t>NumeroNota</a:t>
            </a:r>
            <a:r>
              <a:rPr lang="en-GB" sz="2000" dirty="0">
                <a:cs typeface="Arial" charset="0"/>
              </a:rPr>
              <a:t>, </a:t>
            </a:r>
            <a:r>
              <a:rPr lang="en-GB" sz="2000" dirty="0" err="1">
                <a:cs typeface="Arial" charset="0"/>
              </a:rPr>
              <a:t>CodProduto</a:t>
            </a:r>
            <a:r>
              <a:rPr lang="en-GB" sz="2000" dirty="0">
                <a:cs typeface="Arial" charset="0"/>
              </a:rPr>
              <a:t>) ,</a:t>
            </a:r>
          </a:p>
          <a:p>
            <a:pPr>
              <a:lnSpc>
                <a:spcPct val="90000"/>
              </a:lnSpc>
              <a:spcAft>
                <a:spcPts val="300"/>
              </a:spcAft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000" dirty="0">
                <a:cs typeface="Arial" charset="0"/>
              </a:rPr>
              <a:t>   foreign key (</a:t>
            </a:r>
            <a:r>
              <a:rPr lang="en-GB" sz="2000" dirty="0" err="1">
                <a:cs typeface="Arial" charset="0"/>
              </a:rPr>
              <a:t>NumeroNota</a:t>
            </a:r>
            <a:r>
              <a:rPr lang="en-GB" sz="2000" dirty="0">
                <a:cs typeface="Arial" charset="0"/>
              </a:rPr>
              <a:t>) references </a:t>
            </a:r>
            <a:r>
              <a:rPr lang="en-GB" sz="2000" b="1" dirty="0" err="1">
                <a:cs typeface="Arial" charset="0"/>
              </a:rPr>
              <a:t>NotaFiscal</a:t>
            </a:r>
            <a:r>
              <a:rPr lang="en-GB" sz="2000" b="1" dirty="0">
                <a:cs typeface="Arial" charset="0"/>
              </a:rPr>
              <a:t> </a:t>
            </a:r>
            <a:r>
              <a:rPr lang="en-GB" sz="2000" dirty="0">
                <a:cs typeface="Arial" charset="0"/>
              </a:rPr>
              <a:t>(</a:t>
            </a:r>
            <a:r>
              <a:rPr lang="en-GB" sz="2000" dirty="0" err="1">
                <a:cs typeface="Arial" charset="0"/>
              </a:rPr>
              <a:t>NumeroNota</a:t>
            </a:r>
            <a:r>
              <a:rPr lang="en-GB" sz="2000" dirty="0">
                <a:cs typeface="Arial" charset="0"/>
              </a:rPr>
              <a:t>),</a:t>
            </a:r>
          </a:p>
          <a:p>
            <a:pPr>
              <a:lnSpc>
                <a:spcPct val="90000"/>
              </a:lnSpc>
              <a:spcAft>
                <a:spcPts val="300"/>
              </a:spcAft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000" dirty="0">
                <a:solidFill>
                  <a:srgbClr val="FF0000"/>
                </a:solidFill>
                <a:cs typeface="Arial" charset="0"/>
              </a:rPr>
              <a:t>   </a:t>
            </a:r>
            <a:r>
              <a:rPr lang="en-GB" sz="2000" dirty="0">
                <a:cs typeface="Arial" charset="0"/>
              </a:rPr>
              <a:t>foreign key (</a:t>
            </a:r>
            <a:r>
              <a:rPr lang="en-GB" sz="2000" dirty="0" err="1">
                <a:cs typeface="Arial" charset="0"/>
              </a:rPr>
              <a:t>CodProduto</a:t>
            </a:r>
            <a:r>
              <a:rPr lang="en-GB" sz="2000" dirty="0">
                <a:cs typeface="Arial" charset="0"/>
              </a:rPr>
              <a:t>) references </a:t>
            </a:r>
            <a:r>
              <a:rPr lang="en-GB" sz="2000" b="1" dirty="0" err="1">
                <a:cs typeface="Arial" charset="0"/>
              </a:rPr>
              <a:t>Produto</a:t>
            </a:r>
            <a:r>
              <a:rPr lang="en-GB" sz="2000" b="1" dirty="0">
                <a:cs typeface="Arial" charset="0"/>
              </a:rPr>
              <a:t> </a:t>
            </a:r>
            <a:r>
              <a:rPr lang="en-GB" sz="2000" dirty="0">
                <a:cs typeface="Arial" charset="0"/>
              </a:rPr>
              <a:t>(</a:t>
            </a:r>
            <a:r>
              <a:rPr lang="en-GB" sz="2000" dirty="0" err="1">
                <a:cs typeface="Arial" charset="0"/>
              </a:rPr>
              <a:t>CodProduto</a:t>
            </a:r>
            <a:r>
              <a:rPr lang="en-GB" sz="2000" dirty="0">
                <a:cs typeface="Arial" charset="0"/>
              </a:rPr>
              <a:t>) );</a:t>
            </a:r>
          </a:p>
        </p:txBody>
      </p:sp>
      <p:sp>
        <p:nvSpPr>
          <p:cNvPr id="2" name="Texto explicativo em elipse 1"/>
          <p:cNvSpPr/>
          <p:nvPr/>
        </p:nvSpPr>
        <p:spPr>
          <a:xfrm>
            <a:off x="4067944" y="3429001"/>
            <a:ext cx="3211785" cy="1367340"/>
          </a:xfrm>
          <a:prstGeom prst="wedgeEllipseCallout">
            <a:avLst>
              <a:gd name="adj1" fmla="val -78205"/>
              <a:gd name="adj2" fmla="val 456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79981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pt-BR" dirty="0"/>
              <a:t>Preenchimento das tabelas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5796136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44" y="1403896"/>
            <a:ext cx="3933825" cy="1495425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534617"/>
            <a:ext cx="4295775" cy="1447800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3619" y="3547393"/>
            <a:ext cx="3771900" cy="2133600"/>
          </a:xfrm>
          <a:prstGeom prst="rect">
            <a:avLst/>
          </a:prstGeom>
        </p:spPr>
      </p:pic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19</a:t>
            </a:fld>
            <a:endParaRPr lang="pt-B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Relacionamentos entre tabelas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pt-BR" dirty="0"/>
              <a:t>Estes relacionamentos podem ser:</a:t>
            </a:r>
          </a:p>
          <a:p>
            <a:pPr lvl="1"/>
            <a:r>
              <a:rPr lang="pt-BR" b="1" dirty="0"/>
              <a:t>Relacionamentos binários do tipo 1:N ou N:1. </a:t>
            </a:r>
            <a:br>
              <a:rPr lang="pt-BR" dirty="0"/>
            </a:br>
            <a:r>
              <a:rPr lang="pt-BR" dirty="0" err="1"/>
              <a:t>Ex</a:t>
            </a:r>
            <a:r>
              <a:rPr lang="pt-BR" dirty="0"/>
              <a:t>:  FILME x GENERO (um filme possui 1 gênero e 1 gênero está associado a diversos filmes)</a:t>
            </a:r>
          </a:p>
          <a:p>
            <a:pPr lvl="1"/>
            <a:endParaRPr lang="pt-BR" dirty="0"/>
          </a:p>
          <a:p>
            <a:pPr lvl="1"/>
            <a:r>
              <a:rPr lang="pt-BR" b="1" dirty="0"/>
              <a:t>Relacionamentos binários do tipo N:N ou n-</a:t>
            </a:r>
            <a:r>
              <a:rPr lang="pt-BR" b="1" dirty="0" err="1"/>
              <a:t>ários</a:t>
            </a:r>
            <a:r>
              <a:rPr lang="pt-BR" b="1" dirty="0"/>
              <a:t>. </a:t>
            </a:r>
            <a:br>
              <a:rPr lang="pt-BR" dirty="0"/>
            </a:br>
            <a:r>
              <a:rPr lang="pt-BR" dirty="0"/>
              <a:t>Pela modelagem lógica, vimos que  são  convertidos em tabelas de relacionamento, que herdam as chaves primarias das tabelas envolvidas</a:t>
            </a:r>
          </a:p>
          <a:p>
            <a:pPr marL="457200" lvl="1" indent="0">
              <a:buNone/>
            </a:pPr>
            <a:endParaRPr lang="pt-BR" dirty="0"/>
          </a:p>
          <a:p>
            <a:pPr lvl="1"/>
            <a:r>
              <a:rPr lang="pt-BR" b="1" dirty="0" err="1"/>
              <a:t>Autorrelacionamentos</a:t>
            </a:r>
            <a:br>
              <a:rPr lang="pt-BR" b="1" dirty="0"/>
            </a:br>
            <a:r>
              <a:rPr lang="pt-BR" dirty="0"/>
              <a:t>Ocorrem quando uma instância de uma tabela se relaciona a outras instâncias da mesma tabela. </a:t>
            </a:r>
            <a:br>
              <a:rPr lang="pt-BR" dirty="0"/>
            </a:br>
            <a:r>
              <a:rPr lang="pt-BR" dirty="0" err="1"/>
              <a:t>Ex</a:t>
            </a:r>
            <a:r>
              <a:rPr lang="pt-BR" dirty="0"/>
              <a:t> : Funcionários e supervisores (ambos são funcionários)</a:t>
            </a:r>
          </a:p>
          <a:p>
            <a:pPr lvl="1"/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2</a:t>
            </a:fld>
            <a:endParaRPr lang="pt-BR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000" dirty="0"/>
              <a:t>Como relatar o conteúdo das notas fiscais?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196753"/>
            <a:ext cx="8435280" cy="27363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sz="2000" b="1" dirty="0">
                <a:latin typeface="Courier New" pitchFamily="49" charset="0"/>
                <a:cs typeface="Courier New" pitchFamily="49" charset="0"/>
              </a:rPr>
              <a:t>Resposta1:</a:t>
            </a:r>
          </a:p>
          <a:p>
            <a:pPr>
              <a:buNone/>
            </a:pPr>
            <a:endParaRPr lang="pt-BR" sz="2000" b="1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select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it.numeronota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as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nota,nf.data,it.codproduto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as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codprod,p.nomeproduto,it.quant,p.preco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>
              <a:buNone/>
            </a:pPr>
            <a:r>
              <a:rPr lang="pt-BR" sz="2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it.quant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*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p.preco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b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as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subtotal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from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itemnotafiscal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it, produto p,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notafiscal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nf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where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it.numeronota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=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nf.numeronota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and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it.codproduto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=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p.codproduto</a:t>
            </a:r>
            <a:endParaRPr lang="pt-BR" sz="20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4365104"/>
            <a:ext cx="8566612" cy="2232248"/>
          </a:xfrm>
          <a:prstGeom prst="rect">
            <a:avLst/>
          </a:prstGeom>
        </p:spPr>
      </p:pic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20</a:t>
            </a:fld>
            <a:endParaRPr lang="pt-BR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000" dirty="0"/>
              <a:t>Outra resposta...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196752"/>
            <a:ext cx="843528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sz="2000" b="1" dirty="0">
                <a:latin typeface="Courier New" pitchFamily="49" charset="0"/>
                <a:cs typeface="Courier New" pitchFamily="49" charset="0"/>
              </a:rPr>
              <a:t>Resposta2:</a:t>
            </a:r>
          </a:p>
          <a:p>
            <a:pPr marL="0" indent="0">
              <a:buNone/>
            </a:pP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select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it.numeronota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as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nota,nf.data,it.codproduto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as</a:t>
            </a:r>
          </a:p>
          <a:p>
            <a:pPr marL="0" indent="0">
              <a:buNone/>
            </a:pPr>
            <a:r>
              <a:rPr lang="pt-BR" sz="2000">
                <a:latin typeface="Courier New" pitchFamily="49" charset="0"/>
                <a:cs typeface="Courier New" pitchFamily="49" charset="0"/>
              </a:rPr>
              <a:t>codprod,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p.nomeproduto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it.quant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p.preco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it.quant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*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p.preco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as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subtotal </a:t>
            </a:r>
            <a:r>
              <a:rPr lang="en-US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from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err="1">
                <a:latin typeface="Courier New" pitchFamily="49" charset="0"/>
                <a:cs typeface="Courier New" pitchFamily="49" charset="0"/>
              </a:rPr>
              <a:t>itemnotafiscal</a:t>
            </a:r>
            <a:r>
              <a:rPr lang="en-US" sz="2000" dirty="0">
                <a:latin typeface="Courier New" pitchFamily="49" charset="0"/>
                <a:cs typeface="Courier New" pitchFamily="49" charset="0"/>
              </a:rPr>
              <a:t> it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inner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join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notafiscal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nf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on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it.numeronota=nf.numeronota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inner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join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produto p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on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it.codproduto=p.codproduto</a:t>
            </a:r>
            <a:endParaRPr lang="pt-BR" sz="2000" b="1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80" y="3861048"/>
            <a:ext cx="8219257" cy="2141736"/>
          </a:xfrm>
          <a:prstGeom prst="rect">
            <a:avLst/>
          </a:prstGeom>
        </p:spPr>
      </p:pic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21</a:t>
            </a:fld>
            <a:endParaRPr lang="pt-BR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Visões envolvendo relacionamento entre tabelas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Uma </a:t>
            </a:r>
            <a:r>
              <a:rPr lang="pt-BR" dirty="0" err="1"/>
              <a:t>view</a:t>
            </a:r>
            <a:r>
              <a:rPr lang="pt-BR" dirty="0"/>
              <a:t> pode conter um comando SELECT que relacione tabelas por meio de </a:t>
            </a:r>
            <a:r>
              <a:rPr lang="pt-BR" dirty="0" err="1"/>
              <a:t>joins</a:t>
            </a:r>
            <a:r>
              <a:rPr lang="pt-BR" dirty="0"/>
              <a:t> como visto nos slides anteriormente.</a:t>
            </a:r>
          </a:p>
          <a:p>
            <a:r>
              <a:rPr lang="pt-BR" dirty="0"/>
              <a:t>Uma </a:t>
            </a:r>
            <a:r>
              <a:rPr lang="pt-BR" dirty="0" err="1"/>
              <a:t>view</a:t>
            </a:r>
            <a:r>
              <a:rPr lang="pt-BR" dirty="0"/>
              <a:t> não pode conter colunas de mesmo nome provenientes de tabelas diferentes. Nestes casos deve-se usar um alias para que a </a:t>
            </a:r>
            <a:r>
              <a:rPr lang="pt-BR" dirty="0" err="1"/>
              <a:t>view</a:t>
            </a:r>
            <a:r>
              <a:rPr lang="pt-BR" dirty="0"/>
              <a:t> possa ser salva.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22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62469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Visões envolvendo relacionamento entre tabelas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t-BR" dirty="0"/>
              <a:t>Exemplo:</a:t>
            </a:r>
          </a:p>
          <a:p>
            <a:pPr marL="0" indent="0">
              <a:buNone/>
            </a:pPr>
            <a:r>
              <a:rPr lang="pt-BR" dirty="0"/>
              <a:t> O comando SELECT do slide de número 12 é válido, mas não pode ser salvo como uma </a:t>
            </a:r>
            <a:r>
              <a:rPr lang="pt-BR" dirty="0" err="1"/>
              <a:t>view</a:t>
            </a:r>
            <a:r>
              <a:rPr lang="pt-BR" dirty="0"/>
              <a:t>, pois o nome do funcionário aparece duas vezes, uma como nome do funcionário normal e outra como funcionário supervisor!</a:t>
            </a:r>
          </a:p>
          <a:p>
            <a:pPr marL="0" indent="0">
              <a:buNone/>
            </a:pPr>
            <a:r>
              <a:rPr lang="pt-BR" dirty="0"/>
              <a:t>Já os exemplos dos slides de número 13 a 16 </a:t>
            </a:r>
            <a:r>
              <a:rPr lang="pt-BR"/>
              <a:t>são válidos </a:t>
            </a:r>
            <a:r>
              <a:rPr lang="pt-BR" dirty="0"/>
              <a:t>pois o nome do supervisor foi modificado por um alias!</a:t>
            </a:r>
          </a:p>
          <a:p>
            <a:pPr marL="0" indent="0">
              <a:buNone/>
            </a:pPr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23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655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t-BR" dirty="0"/>
              <a:t>Exemplo de Relacionamento binário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5076056" y="1196752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i="1" dirty="0"/>
              <a:t>Um funcionário trabalha em um Depto e em 1 Depto trabalham vários funcionários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539552" y="2996952"/>
            <a:ext cx="799288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/>
              <a:t>CREATE TABLE DEPTO  (</a:t>
            </a:r>
          </a:p>
          <a:p>
            <a:r>
              <a:rPr lang="pt-BR" sz="1600" dirty="0" err="1"/>
              <a:t>NumDepto</a:t>
            </a:r>
            <a:r>
              <a:rPr lang="pt-BR" sz="1600" dirty="0"/>
              <a:t> INT PRIMARY KEY,</a:t>
            </a:r>
          </a:p>
          <a:p>
            <a:r>
              <a:rPr lang="pt-BR" sz="1600" dirty="0" err="1"/>
              <a:t>NomeDepto</a:t>
            </a:r>
            <a:r>
              <a:rPr lang="pt-BR" sz="1600" dirty="0"/>
              <a:t> VARCHAR(20) NOT NULL</a:t>
            </a:r>
          </a:p>
          <a:p>
            <a:r>
              <a:rPr lang="pt-BR" sz="1600" dirty="0"/>
              <a:t> )</a:t>
            </a:r>
          </a:p>
          <a:p>
            <a:endParaRPr lang="pt-BR" sz="1600" dirty="0"/>
          </a:p>
          <a:p>
            <a:r>
              <a:rPr lang="pt-BR" sz="1600" dirty="0"/>
              <a:t>CREATE TABLE FUNCIONARIO (</a:t>
            </a:r>
          </a:p>
          <a:p>
            <a:r>
              <a:rPr lang="pt-BR" sz="1600" dirty="0" err="1"/>
              <a:t>IdFunc</a:t>
            </a:r>
            <a:r>
              <a:rPr lang="pt-BR" sz="1600" dirty="0"/>
              <a:t> INT PRIMARY KEY,</a:t>
            </a:r>
          </a:p>
          <a:p>
            <a:r>
              <a:rPr lang="pt-BR" sz="1600" dirty="0" err="1"/>
              <a:t>NomeFunc</a:t>
            </a:r>
            <a:r>
              <a:rPr lang="pt-BR" sz="1600" dirty="0"/>
              <a:t> VARCHAR(20) NOT NULL,</a:t>
            </a:r>
          </a:p>
          <a:p>
            <a:r>
              <a:rPr lang="en-US" sz="1600" dirty="0" err="1"/>
              <a:t>SexoFunc</a:t>
            </a:r>
            <a:r>
              <a:rPr lang="en-US" sz="1600" dirty="0"/>
              <a:t>  CHAR(1) CHECK (</a:t>
            </a:r>
            <a:r>
              <a:rPr lang="en-US" sz="1600" dirty="0" err="1"/>
              <a:t>SexoFunc</a:t>
            </a:r>
            <a:r>
              <a:rPr lang="en-US" sz="1600" dirty="0"/>
              <a:t>='F' OR </a:t>
            </a:r>
            <a:r>
              <a:rPr lang="en-US" sz="1600" dirty="0" err="1"/>
              <a:t>SexoFunc</a:t>
            </a:r>
            <a:r>
              <a:rPr lang="en-US" sz="1600" dirty="0"/>
              <a:t>='M'),</a:t>
            </a:r>
          </a:p>
          <a:p>
            <a:r>
              <a:rPr lang="pt-BR" sz="1600" dirty="0" err="1"/>
              <a:t>DataNasc</a:t>
            </a:r>
            <a:r>
              <a:rPr lang="pt-BR" sz="1600" dirty="0"/>
              <a:t>  DATE,</a:t>
            </a:r>
          </a:p>
          <a:p>
            <a:r>
              <a:rPr lang="pt-BR" sz="1600" dirty="0" err="1"/>
              <a:t>RGFunc</a:t>
            </a:r>
            <a:r>
              <a:rPr lang="pt-BR" sz="1600" dirty="0"/>
              <a:t>  NUMERIC(12),</a:t>
            </a:r>
          </a:p>
          <a:p>
            <a:r>
              <a:rPr lang="en-US" sz="1600" dirty="0" err="1"/>
              <a:t>DataAdm</a:t>
            </a:r>
            <a:r>
              <a:rPr lang="en-US" sz="1600" dirty="0"/>
              <a:t> DATE,</a:t>
            </a:r>
          </a:p>
          <a:p>
            <a:r>
              <a:rPr lang="en-US" sz="1600" dirty="0" err="1"/>
              <a:t>DeptoFunc</a:t>
            </a:r>
            <a:r>
              <a:rPr lang="en-US" sz="1600" dirty="0"/>
              <a:t> INT,</a:t>
            </a:r>
          </a:p>
          <a:p>
            <a:r>
              <a:rPr lang="en-US" sz="1600" dirty="0">
                <a:solidFill>
                  <a:srgbClr val="FF0000"/>
                </a:solidFill>
              </a:rPr>
              <a:t>CONSTRAINT </a:t>
            </a:r>
            <a:r>
              <a:rPr lang="en-US" sz="1600" dirty="0" err="1">
                <a:solidFill>
                  <a:srgbClr val="FF0000"/>
                </a:solidFill>
              </a:rPr>
              <a:t>Fk_Depto</a:t>
            </a:r>
            <a:r>
              <a:rPr lang="en-US" sz="1600" dirty="0">
                <a:solidFill>
                  <a:srgbClr val="FF0000"/>
                </a:solidFill>
              </a:rPr>
              <a:t>  </a:t>
            </a:r>
            <a:r>
              <a:rPr lang="en-US" sz="1600" dirty="0"/>
              <a:t>FOREIGN KEY(</a:t>
            </a:r>
            <a:r>
              <a:rPr lang="en-US" sz="1600" dirty="0" err="1"/>
              <a:t>DeptoFunc</a:t>
            </a:r>
            <a:r>
              <a:rPr lang="en-US" sz="1600" dirty="0"/>
              <a:t>) REFERENCES DEPTO(</a:t>
            </a:r>
            <a:r>
              <a:rPr lang="en-US" sz="1600" dirty="0" err="1"/>
              <a:t>NumDepto</a:t>
            </a:r>
            <a:r>
              <a:rPr lang="en-US" sz="1600" dirty="0"/>
              <a:t>) </a:t>
            </a:r>
          </a:p>
          <a:p>
            <a:r>
              <a:rPr lang="en-US" sz="1600" dirty="0"/>
              <a:t>)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)</a:t>
            </a:r>
            <a:endParaRPr lang="pt-BR" sz="1600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330" y="881414"/>
            <a:ext cx="4229100" cy="1800225"/>
          </a:xfrm>
          <a:prstGeom prst="rect">
            <a:avLst/>
          </a:prstGeom>
        </p:spPr>
      </p:pic>
      <p:cxnSp>
        <p:nvCxnSpPr>
          <p:cNvPr id="5" name="Conector de seta reta 4"/>
          <p:cNvCxnSpPr/>
          <p:nvPr/>
        </p:nvCxnSpPr>
        <p:spPr>
          <a:xfrm flipH="1">
            <a:off x="3131840" y="2060848"/>
            <a:ext cx="1224136" cy="936104"/>
          </a:xfrm>
          <a:prstGeom prst="straightConnector1">
            <a:avLst/>
          </a:prstGeom>
          <a:ln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3</a:t>
            </a:fld>
            <a:endParaRPr lang="pt-B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638944"/>
          </a:xfrm>
        </p:spPr>
        <p:txBody>
          <a:bodyPr>
            <a:normAutofit fontScale="90000"/>
          </a:bodyPr>
          <a:lstStyle/>
          <a:p>
            <a:r>
              <a:rPr lang="pt-BR" sz="3600" dirty="0"/>
              <a:t>Preenchimento da tabela FUNCIONARIO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611560" y="3501008"/>
          <a:ext cx="8136905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27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95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652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89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2413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dirty="0" err="1"/>
                        <a:t>IdFunc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err="1"/>
                        <a:t>NomeFunc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err="1"/>
                        <a:t>SexoFunc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err="1"/>
                        <a:t>DataNasc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err="1"/>
                        <a:t>RGFunc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err="1"/>
                        <a:t>DataAdm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u="none" dirty="0" err="1"/>
                        <a:t>DeptoFunc</a:t>
                      </a:r>
                      <a:endParaRPr lang="pt-BR" sz="1600" u="non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Paulo Reis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12/12/1982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1234567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01/01/2002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u="non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Sandra Souza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21/10/1978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2233445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01/10/2004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u="non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Rui</a:t>
                      </a:r>
                      <a:r>
                        <a:rPr lang="pt-BR" sz="1600" baseline="0" dirty="0"/>
                        <a:t> Siqueira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18/05/1980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7657890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05/05/2000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u="none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Miriam Dias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11/11/1990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3546728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01/01/2008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u="non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Pedro Ramos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17/07/1986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2334999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10/10/2007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u="none" dirty="0"/>
                        <a:t>NULL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Daniela</a:t>
                      </a:r>
                      <a:r>
                        <a:rPr lang="pt-BR" sz="1600" baseline="0" dirty="0"/>
                        <a:t> </a:t>
                      </a:r>
                      <a:r>
                        <a:rPr lang="pt-BR" sz="1600" baseline="0" dirty="0" err="1"/>
                        <a:t>Kaz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21/08/1981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1112223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02/02/2000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u="none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700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Fabio Moraes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15/06/1989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5555555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01/01/2011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u="non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Título 1"/>
          <p:cNvSpPr txBox="1">
            <a:spLocks/>
          </p:cNvSpPr>
          <p:nvPr/>
        </p:nvSpPr>
        <p:spPr>
          <a:xfrm>
            <a:off x="467544" y="0"/>
            <a:ext cx="8229600" cy="6389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Preenchimento da tabela DEPTO</a:t>
            </a:r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2411760" y="908720"/>
          <a:ext cx="309634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dirty="0" err="1"/>
                        <a:t>NumDepto</a:t>
                      </a:r>
                      <a:endParaRPr lang="pt-B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 err="1"/>
                        <a:t>NomeDepto</a:t>
                      </a:r>
                      <a:endParaRPr lang="pt-B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Marketing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Compras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600" dirty="0"/>
                        <a:t>Recursos</a:t>
                      </a:r>
                      <a:r>
                        <a:rPr lang="pt-BR" sz="1600" baseline="0" dirty="0"/>
                        <a:t> Humanos</a:t>
                      </a:r>
                      <a:endParaRPr lang="pt-B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4</a:t>
            </a:fld>
            <a:endParaRPr lang="pt-B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000" dirty="0"/>
              <a:t>Como saber os nomes dos departamentos(e não os números) onde os funcionários trabalham?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484784"/>
            <a:ext cx="843528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pt-BR" dirty="0" err="1">
                <a:latin typeface="Courier New" pitchFamily="49" charset="0"/>
                <a:cs typeface="Courier New" pitchFamily="49" charset="0"/>
              </a:rPr>
              <a:t>select</a:t>
            </a:r>
            <a:r>
              <a:rPr lang="pt-BR" dirty="0">
                <a:latin typeface="Courier New" pitchFamily="49" charset="0"/>
                <a:cs typeface="Courier New" pitchFamily="49" charset="0"/>
              </a:rPr>
              <a:t> * </a:t>
            </a:r>
            <a:r>
              <a:rPr lang="pt-BR" dirty="0" err="1">
                <a:latin typeface="Courier New" pitchFamily="49" charset="0"/>
                <a:cs typeface="Courier New" pitchFamily="49" charset="0"/>
              </a:rPr>
              <a:t>from</a:t>
            </a:r>
            <a:r>
              <a:rPr lang="pt-BR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dirty="0" err="1">
                <a:latin typeface="Courier New" pitchFamily="49" charset="0"/>
                <a:cs typeface="Courier New" pitchFamily="49" charset="0"/>
              </a:rPr>
              <a:t>funcionario</a:t>
            </a:r>
            <a:endParaRPr lang="pt-BR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pt-BR" sz="2000" i="1" dirty="0">
                <a:latin typeface="Courier New" pitchFamily="49" charset="0"/>
                <a:cs typeface="Courier New" pitchFamily="49" charset="0"/>
              </a:rPr>
              <a:t>-- vai mostrar os dados dos funcionários incluindo o numero do seu depto</a:t>
            </a:r>
          </a:p>
          <a:p>
            <a:pPr>
              <a:buNone/>
            </a:pPr>
            <a:endParaRPr lang="pt-BR" sz="2000" i="1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pt-BR" b="1" dirty="0">
                <a:latin typeface="Courier New" pitchFamily="49" charset="0"/>
                <a:cs typeface="Courier New" pitchFamily="49" charset="0"/>
              </a:rPr>
              <a:t>Resposta1</a:t>
            </a:r>
            <a:r>
              <a:rPr lang="pt-BR" dirty="0">
                <a:latin typeface="Courier New" pitchFamily="49" charset="0"/>
                <a:cs typeface="Courier New" pitchFamily="49" charset="0"/>
              </a:rPr>
              <a:t>:</a:t>
            </a:r>
          </a:p>
          <a:p>
            <a:pPr>
              <a:buNone/>
            </a:pPr>
            <a:r>
              <a:rPr lang="pt-BR" sz="240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Select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IdFunc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NomeFunc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SexoFunc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,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DataNasc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RGFunc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DataAdm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NomeDepto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from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Funcionario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, Depto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where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DeptoFunc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=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NumDepto</a:t>
            </a:r>
            <a:endParaRPr lang="pt-BR" sz="24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pt-BR" sz="24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pt-BR" sz="2400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**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400" b="1" i="1" dirty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Note: aqui não houve necessidade de qualificação pois todos os nomes de campos são únicos no Banco de dados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5</a:t>
            </a:fld>
            <a:endParaRPr lang="pt-B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pt-BR" sz="3000" dirty="0"/>
              <a:t>(Cont.)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23528" y="1052736"/>
            <a:ext cx="843528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>
                <a:latin typeface="Courier New" pitchFamily="49" charset="0"/>
                <a:cs typeface="Courier New" pitchFamily="49" charset="0"/>
              </a:rPr>
              <a:t>Resposta2</a:t>
            </a:r>
            <a:r>
              <a:rPr lang="pt-BR" dirty="0">
                <a:latin typeface="Courier New" pitchFamily="49" charset="0"/>
                <a:cs typeface="Courier New" pitchFamily="49" charset="0"/>
              </a:rPr>
              <a:t>:</a:t>
            </a:r>
          </a:p>
          <a:p>
            <a:pPr>
              <a:buNone/>
            </a:pPr>
            <a:r>
              <a:rPr lang="pt-BR" sz="24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Select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IdFunc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NomeFunc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SexoFunc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,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DataNasc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RGFunc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DataAdm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NomeDepto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400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from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Funcionario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4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inner</a:t>
            </a:r>
            <a:r>
              <a:rPr lang="pt-BR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4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join</a:t>
            </a:r>
            <a:r>
              <a:rPr lang="pt-BR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Depto </a:t>
            </a:r>
            <a:r>
              <a:rPr lang="pt-BR" sz="24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on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DeptoFunc</a:t>
            </a:r>
            <a:r>
              <a:rPr lang="pt-BR" sz="2400" dirty="0">
                <a:latin typeface="Courier New" pitchFamily="49" charset="0"/>
                <a:cs typeface="Courier New" pitchFamily="49" charset="0"/>
              </a:rPr>
              <a:t>=</a:t>
            </a:r>
            <a:r>
              <a:rPr lang="pt-BR" sz="2400" dirty="0" err="1">
                <a:latin typeface="Courier New" pitchFamily="49" charset="0"/>
                <a:cs typeface="Courier New" pitchFamily="49" charset="0"/>
              </a:rPr>
              <a:t>NumDepto</a:t>
            </a:r>
            <a:endParaRPr lang="pt-BR" sz="2400" dirty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pt-BR" sz="2400" dirty="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140968"/>
            <a:ext cx="6808668" cy="245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6</a:t>
            </a:fld>
            <a:endParaRPr lang="pt-B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pt-BR" sz="3000" dirty="0"/>
              <a:t>Outros tipos de </a:t>
            </a:r>
            <a:r>
              <a:rPr lang="pt-BR" sz="3000" dirty="0" err="1"/>
              <a:t>join</a:t>
            </a:r>
            <a:r>
              <a:rPr lang="pt-BR" sz="3000" dirty="0"/>
              <a:t> (LEFT)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196752"/>
            <a:ext cx="843528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sz="2000" b="1" dirty="0">
                <a:latin typeface="Courier New" pitchFamily="49" charset="0"/>
                <a:cs typeface="Courier New" pitchFamily="49" charset="0"/>
              </a:rPr>
              <a:t>Resposta3:</a:t>
            </a:r>
          </a:p>
          <a:p>
            <a:pPr>
              <a:buNone/>
            </a:pP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Select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IdFunc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NomeFunc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SexoFunc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DataNasc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RGFunc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DataAdm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NomeDepto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from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Funcionario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left</a:t>
            </a:r>
            <a:r>
              <a:rPr lang="pt-BR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join</a:t>
            </a:r>
            <a:r>
              <a:rPr lang="pt-BR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Depto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on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DeptoFunc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=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NumDepto</a:t>
            </a:r>
            <a:endParaRPr lang="pt-BR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187624" y="5373216"/>
            <a:ext cx="63562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dirty="0"/>
              <a:t>Neste caso, todas as instâncias da primeira entidade são relatadas</a:t>
            </a:r>
          </a:p>
          <a:p>
            <a:r>
              <a:rPr lang="pt-BR" i="1" dirty="0"/>
              <a:t> mesmo que não haja correspondência na segunda entidade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708920"/>
            <a:ext cx="6479894" cy="277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7</a:t>
            </a:fld>
            <a:endParaRPr lang="pt-B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pt-BR" sz="3000" dirty="0"/>
              <a:t>Outros tipos de </a:t>
            </a:r>
            <a:r>
              <a:rPr lang="pt-BR" sz="3000" dirty="0" err="1"/>
              <a:t>join</a:t>
            </a:r>
            <a:r>
              <a:rPr lang="pt-BR" sz="3000" dirty="0"/>
              <a:t> (RIGHT)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196753"/>
            <a:ext cx="8435280" cy="15841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sz="2000" b="1" dirty="0">
                <a:latin typeface="Courier New" pitchFamily="49" charset="0"/>
                <a:cs typeface="Courier New" pitchFamily="49" charset="0"/>
              </a:rPr>
              <a:t>Resposta4:</a:t>
            </a:r>
          </a:p>
          <a:p>
            <a:pPr>
              <a:buNone/>
            </a:pP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Select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IdFunc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NomeFunc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SexoFunc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DataNasc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RGFunc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DataAdm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NomeDepto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from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Funcionario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right</a:t>
            </a:r>
            <a:r>
              <a:rPr lang="pt-BR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join</a:t>
            </a:r>
            <a:r>
              <a:rPr lang="pt-BR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Depto </a:t>
            </a:r>
            <a:r>
              <a:rPr lang="pt-BR" sz="2000" b="1" dirty="0" err="1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on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DeptoFunc</a:t>
            </a:r>
            <a:r>
              <a:rPr lang="pt-BR" sz="2000" dirty="0">
                <a:latin typeface="Courier New" pitchFamily="49" charset="0"/>
                <a:cs typeface="Courier New" pitchFamily="49" charset="0"/>
              </a:rPr>
              <a:t>=</a:t>
            </a:r>
            <a:r>
              <a:rPr lang="pt-BR" sz="2000" dirty="0" err="1">
                <a:latin typeface="Courier New" pitchFamily="49" charset="0"/>
                <a:cs typeface="Courier New" pitchFamily="49" charset="0"/>
              </a:rPr>
              <a:t>NumDepto</a:t>
            </a:r>
            <a:endParaRPr lang="pt-BR" sz="2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187624" y="5373216"/>
            <a:ext cx="74010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dirty="0"/>
              <a:t>Neste caso, todas as instâncias da </a:t>
            </a:r>
            <a:r>
              <a:rPr lang="pt-BR" b="1" i="1" dirty="0"/>
              <a:t>segunda</a:t>
            </a:r>
            <a:r>
              <a:rPr lang="pt-BR" i="1" dirty="0"/>
              <a:t> entidade são relatadas</a:t>
            </a:r>
          </a:p>
          <a:p>
            <a:r>
              <a:rPr lang="pt-BR" i="1" dirty="0"/>
              <a:t> mesmo que não haja correspondência na </a:t>
            </a:r>
            <a:r>
              <a:rPr lang="pt-BR" b="1" i="1" dirty="0"/>
              <a:t>primeira</a:t>
            </a:r>
            <a:r>
              <a:rPr lang="pt-BR" i="1" dirty="0"/>
              <a:t> entidade, ou seja, </a:t>
            </a:r>
          </a:p>
          <a:p>
            <a:r>
              <a:rPr lang="pt-BR" i="1" dirty="0"/>
              <a:t>os departamentos que não possuem funcionários também aparecem como </a:t>
            </a:r>
          </a:p>
          <a:p>
            <a:r>
              <a:rPr lang="pt-BR" i="1" dirty="0"/>
              <a:t>se </a:t>
            </a:r>
            <a:r>
              <a:rPr lang="pt-BR" b="1" i="1" dirty="0"/>
              <a:t>eventualmente</a:t>
            </a:r>
            <a:r>
              <a:rPr lang="pt-BR" i="1" dirty="0"/>
              <a:t>  houvesse algum.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4355976" y="35730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8716" y="2636912"/>
            <a:ext cx="6412868" cy="256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8</a:t>
            </a:fld>
            <a:endParaRPr lang="pt-B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pt-BR" dirty="0"/>
              <a:t>Exemplo de </a:t>
            </a:r>
            <a:r>
              <a:rPr lang="pt-BR" dirty="0" err="1"/>
              <a:t>autorrelacionamento</a:t>
            </a: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4139952" y="1340768"/>
            <a:ext cx="475252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/>
              <a:t>CREATE TABLE FUNCIONARIO</a:t>
            </a:r>
          </a:p>
          <a:p>
            <a:r>
              <a:rPr lang="pt-BR" sz="2000" dirty="0"/>
              <a:t>(</a:t>
            </a:r>
          </a:p>
          <a:p>
            <a:r>
              <a:rPr lang="pt-BR" sz="2000" dirty="0" err="1"/>
              <a:t>IdFunc</a:t>
            </a:r>
            <a:r>
              <a:rPr lang="pt-BR" sz="2000" dirty="0"/>
              <a:t>   INT PRIMARY KEY,</a:t>
            </a:r>
          </a:p>
          <a:p>
            <a:r>
              <a:rPr lang="pt-BR" sz="2000" dirty="0" err="1"/>
              <a:t>NomeFunc</a:t>
            </a:r>
            <a:r>
              <a:rPr lang="pt-BR" sz="2000" dirty="0"/>
              <a:t> VARCHAR(20) NOT NULL,</a:t>
            </a:r>
          </a:p>
          <a:p>
            <a:r>
              <a:rPr lang="en-US" sz="2000" dirty="0" err="1"/>
              <a:t>SexoFunc</a:t>
            </a:r>
            <a:r>
              <a:rPr lang="en-US" sz="2000" dirty="0"/>
              <a:t>  CHAR(1)</a:t>
            </a:r>
          </a:p>
          <a:p>
            <a:r>
              <a:rPr lang="en-US" sz="2000" dirty="0"/>
              <a:t>       CHECK (</a:t>
            </a:r>
            <a:r>
              <a:rPr lang="en-US" sz="2000" dirty="0" err="1"/>
              <a:t>SexoFunc</a:t>
            </a:r>
            <a:r>
              <a:rPr lang="en-US" sz="2000" dirty="0"/>
              <a:t>='F' OR </a:t>
            </a:r>
            <a:r>
              <a:rPr lang="en-US" sz="2000" dirty="0" err="1"/>
              <a:t>SexoFunc</a:t>
            </a:r>
            <a:r>
              <a:rPr lang="en-US" sz="2000" dirty="0"/>
              <a:t>='M'),</a:t>
            </a:r>
          </a:p>
          <a:p>
            <a:r>
              <a:rPr lang="pt-BR" sz="2000" dirty="0" err="1"/>
              <a:t>DataNasc</a:t>
            </a:r>
            <a:r>
              <a:rPr lang="pt-BR" sz="2000" dirty="0"/>
              <a:t>  DATE,</a:t>
            </a:r>
          </a:p>
          <a:p>
            <a:r>
              <a:rPr lang="pt-BR" sz="2000" dirty="0" err="1"/>
              <a:t>RGFunc</a:t>
            </a:r>
            <a:r>
              <a:rPr lang="pt-BR" sz="2000" dirty="0"/>
              <a:t>  NUMERIC(12),</a:t>
            </a:r>
          </a:p>
          <a:p>
            <a:r>
              <a:rPr lang="en-US" sz="2000" dirty="0" err="1"/>
              <a:t>DataAdm</a:t>
            </a:r>
            <a:r>
              <a:rPr lang="en-US" sz="2000" dirty="0"/>
              <a:t> DATE,</a:t>
            </a:r>
          </a:p>
          <a:p>
            <a:r>
              <a:rPr lang="en-US" sz="2000" dirty="0"/>
              <a:t>Supervisor  INT,</a:t>
            </a:r>
          </a:p>
          <a:p>
            <a:r>
              <a:rPr lang="en-US" sz="2000" dirty="0"/>
              <a:t>FOREIGN KEY (Supervisor) REFERENCES FUNCIONARIO (</a:t>
            </a:r>
            <a:r>
              <a:rPr lang="en-US" sz="2000" dirty="0" err="1"/>
              <a:t>IdFunc</a:t>
            </a:r>
            <a:r>
              <a:rPr lang="en-US" sz="2000" dirty="0"/>
              <a:t>)</a:t>
            </a:r>
          </a:p>
          <a:p>
            <a:r>
              <a:rPr lang="en-US" sz="2000" dirty="0"/>
              <a:t>);</a:t>
            </a:r>
            <a:endParaRPr lang="pt-BR" sz="2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340768"/>
            <a:ext cx="1826923" cy="399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09442-27EC-425C-AC75-238CFD76A812}" type="slidenum">
              <a:rPr lang="pt-BR" smtClean="0"/>
              <a:pPr/>
              <a:t>9</a:t>
            </a:fld>
            <a:endParaRPr lang="pt-B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1058</Words>
  <Application>Microsoft Office PowerPoint</Application>
  <PresentationFormat>Apresentação na tela (4:3)</PresentationFormat>
  <Paragraphs>281</Paragraphs>
  <Slides>23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Courier New</vt:lpstr>
      <vt:lpstr>Tema do Office</vt:lpstr>
      <vt:lpstr>Relacionamento entre Tabelas</vt:lpstr>
      <vt:lpstr>Relacionamentos entre tabelas</vt:lpstr>
      <vt:lpstr>Exemplo de Relacionamento binário</vt:lpstr>
      <vt:lpstr>Preenchimento da tabela FUNCIONARIO</vt:lpstr>
      <vt:lpstr>Como saber os nomes dos departamentos(e não os números) onde os funcionários trabalham?</vt:lpstr>
      <vt:lpstr>(Cont.)</vt:lpstr>
      <vt:lpstr>Outros tipos de join (LEFT)</vt:lpstr>
      <vt:lpstr>Outros tipos de join (RIGHT)</vt:lpstr>
      <vt:lpstr>Exemplo de autorrelacionamento</vt:lpstr>
      <vt:lpstr>Preenchimento da tabela FUNCIONARIO</vt:lpstr>
      <vt:lpstr>Exemplo de autorrelacionamento</vt:lpstr>
      <vt:lpstr>Como saber os nomes dos supervisores imediatos?</vt:lpstr>
      <vt:lpstr>Como saber os nomes dos supervisores imediatos?</vt:lpstr>
      <vt:lpstr>Outra solução idêntica</vt:lpstr>
      <vt:lpstr>Outros tipos de join (LEFT)</vt:lpstr>
      <vt:lpstr>Outros tipos de join (RIGHT)</vt:lpstr>
      <vt:lpstr>Relacionamentos N:N</vt:lpstr>
      <vt:lpstr>Relacionamentos N:N</vt:lpstr>
      <vt:lpstr>Preenchimento das tabelas</vt:lpstr>
      <vt:lpstr>Como relatar o conteúdo das notas fiscais?</vt:lpstr>
      <vt:lpstr>Outra resposta...</vt:lpstr>
      <vt:lpstr>Visões envolvendo relacionamento entre tabelas</vt:lpstr>
      <vt:lpstr>Visões envolvendo relacionamento entre tabelas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Relacionamento entre Tabelas</dc:title>
  <dc:creator>Windows User</dc:creator>
  <cp:lastModifiedBy>Windows User</cp:lastModifiedBy>
  <cp:revision>38</cp:revision>
  <dcterms:created xsi:type="dcterms:W3CDTF">2011-11-05T21:15:19Z</dcterms:created>
  <dcterms:modified xsi:type="dcterms:W3CDTF">2016-07-28T21:57:05Z</dcterms:modified>
</cp:coreProperties>
</file>