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9" r:id="rId1"/>
  </p:sldMasterIdLst>
  <p:notesMasterIdLst>
    <p:notesMasterId r:id="rId23"/>
  </p:notesMasterIdLst>
  <p:sldIdLst>
    <p:sldId id="256" r:id="rId2"/>
    <p:sldId id="276" r:id="rId3"/>
    <p:sldId id="274" r:id="rId4"/>
    <p:sldId id="286" r:id="rId5"/>
    <p:sldId id="285" r:id="rId6"/>
    <p:sldId id="275" r:id="rId7"/>
    <p:sldId id="258" r:id="rId8"/>
    <p:sldId id="259" r:id="rId9"/>
    <p:sldId id="266" r:id="rId10"/>
    <p:sldId id="282" r:id="rId11"/>
    <p:sldId id="280" r:id="rId12"/>
    <p:sldId id="284" r:id="rId13"/>
    <p:sldId id="279" r:id="rId14"/>
    <p:sldId id="283" r:id="rId15"/>
    <p:sldId id="287" r:id="rId16"/>
    <p:sldId id="281" r:id="rId17"/>
    <p:sldId id="277" r:id="rId18"/>
    <p:sldId id="278" r:id="rId19"/>
    <p:sldId id="272" r:id="rId20"/>
    <p:sldId id="288" r:id="rId21"/>
    <p:sldId id="273" r:id="rId22"/>
  </p:sldIdLst>
  <p:sldSz cx="9144000" cy="6858000" type="screen4x3"/>
  <p:notesSz cx="6858000" cy="91440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678" y="4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2051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  <a:lvl2pPr marL="742950" indent="-285750"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2pPr>
            <a:lvl3pPr marL="1143000" indent="-228600"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3pPr>
            <a:lvl4pPr marL="1600200" indent="-228600"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4pPr>
            <a:lvl5pPr marL="2057400" indent="-228600"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CC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886200" y="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4" name="Rectangle 5"/>
          <p:cNvSpPr>
            <a:spLocks noGrp="1" noChangeArrowheads="1"/>
          </p:cNvSpPr>
          <p:nvPr>
            <p:ph type="sldImg"/>
          </p:nvPr>
        </p:nvSpPr>
        <p:spPr bwMode="auto">
          <a:xfrm>
            <a:off x="1143000" y="685800"/>
            <a:ext cx="4568825" cy="34258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8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914400" y="4343400"/>
            <a:ext cx="5026025" cy="411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BR" noProof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0" y="868680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>
              <a:buClr>
                <a:srgbClr val="000000"/>
              </a:buClr>
              <a:buSzPct val="45000"/>
              <a:buFont typeface="Wingdings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886200" y="868680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379B2F4-0CC5-4C03-8D35-26D93DB81212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150A561E-395B-466F-AC44-C2B5FC0705E8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</a:t>
            </a:fld>
            <a:endParaRPr lang="en-GB" altLang="pt-BR"/>
          </a:p>
        </p:txBody>
      </p:sp>
      <p:sp>
        <p:nvSpPr>
          <p:cNvPr id="4099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4100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80AFC1A1-49FA-441F-8B26-C866F55DFEEA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10</a:t>
            </a:fld>
            <a:endParaRPr lang="en-GB" altLang="pt-BR"/>
          </a:p>
        </p:txBody>
      </p:sp>
      <p:sp>
        <p:nvSpPr>
          <p:cNvPr id="22531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22532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B6F396D9-0355-4DF9-A6C0-6898A27D494B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19</a:t>
            </a:fld>
            <a:endParaRPr lang="en-GB" altLang="pt-BR"/>
          </a:p>
        </p:txBody>
      </p:sp>
      <p:sp>
        <p:nvSpPr>
          <p:cNvPr id="32771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32772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281AE146-0E84-4DE2-974A-675DD9A38CF6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20</a:t>
            </a:fld>
            <a:endParaRPr lang="en-GB" altLang="pt-BR"/>
          </a:p>
        </p:txBody>
      </p:sp>
      <p:sp>
        <p:nvSpPr>
          <p:cNvPr id="34819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34820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8735EA5B-7405-49BC-BC4C-3CD08D7261F9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21</a:t>
            </a:fld>
            <a:endParaRPr lang="en-GB" altLang="pt-BR"/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36868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3AB135AA-56C8-4BA4-B544-62D92E732610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</a:t>
            </a:fld>
            <a:endParaRPr lang="en-GB" altLang="pt-BR"/>
          </a:p>
        </p:txBody>
      </p:sp>
      <p:sp>
        <p:nvSpPr>
          <p:cNvPr id="6147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6148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ABCD182A-FED9-4E33-A9BF-8CCFCE123E2E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</a:t>
            </a:fld>
            <a:endParaRPr lang="en-GB" altLang="pt-BR"/>
          </a:p>
        </p:txBody>
      </p:sp>
      <p:sp>
        <p:nvSpPr>
          <p:cNvPr id="8195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8196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204899EA-A775-4DFF-9E12-5CE2197EFCA5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4</a:t>
            </a:fld>
            <a:endParaRPr lang="en-GB" altLang="pt-BR"/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10244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E37DE623-7336-481F-AD7F-437D6F1F6DA9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5</a:t>
            </a:fld>
            <a:endParaRPr lang="en-GB" altLang="pt-BR"/>
          </a:p>
        </p:txBody>
      </p:sp>
      <p:sp>
        <p:nvSpPr>
          <p:cNvPr id="12291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12292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752F4CE7-430D-4515-88AD-432310752F0A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6</a:t>
            </a:fld>
            <a:endParaRPr lang="en-GB" altLang="pt-BR"/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14340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628203A1-282A-4A89-B08A-0F197093DEDA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7</a:t>
            </a:fld>
            <a:endParaRPr lang="en-GB" altLang="pt-BR"/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16388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F3D8CEEF-B2B8-48E9-9FF7-9E5D5270FD44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8</a:t>
            </a:fld>
            <a:endParaRPr lang="en-GB" altLang="pt-BR"/>
          </a:p>
        </p:txBody>
      </p:sp>
      <p:sp>
        <p:nvSpPr>
          <p:cNvPr id="18435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18436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AB643CD3-8971-4A1B-96F6-4D04E313BF1C}" type="slidenum">
              <a:rPr lang="en-GB" altLang="pt-BR"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9</a:t>
            </a:fld>
            <a:endParaRPr lang="en-GB" altLang="pt-BR"/>
          </a:p>
        </p:txBody>
      </p:sp>
      <p:sp>
        <p:nvSpPr>
          <p:cNvPr id="20483" name="Text Box 1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</a:pPr>
            <a:endParaRPr lang="pt-BR" altLang="pt-BR" sz="2400">
              <a:solidFill>
                <a:schemeClr val="bg1"/>
              </a:solidFill>
            </a:endParaRPr>
          </a:p>
        </p:txBody>
      </p:sp>
      <p:sp>
        <p:nvSpPr>
          <p:cNvPr id="20484" name="Rectangle 2"/>
          <p:cNvSpPr>
            <a:spLocks noChangeArrowheads="1"/>
          </p:cNvSpPr>
          <p:nvPr>
            <p:ph type="body"/>
          </p:nvPr>
        </p:nvSpPr>
        <p:spPr>
          <a:xfrm>
            <a:off x="914400" y="4343400"/>
            <a:ext cx="502761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pt-BR" altLang="pt-B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72FC5-2EF6-4C3F-8344-0C7B1E074F9A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2179341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966AE-09F2-4AFC-8C9A-9EB81EBF7B7F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4060156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F846B-4BCE-46D2-A11B-6AAFEBA2ADD8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728009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1155700"/>
            <a:ext cx="7769225" cy="14319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06038-CB8A-484E-A4CA-FDEF0470EDED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1501852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C51F3-DDF2-43C7-8846-8BDC4F7AB64F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2196338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D4648-9A47-4392-BD71-2676D95E0100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310615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3ECA1-234F-40EA-92AA-F4C6AFBFD7A2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12522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790D2-7BF7-46E1-BC77-F86277FACF98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1601883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12826-CDB7-43F5-831B-D2ABA7D7DC8C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3741380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07CBC-43CD-4641-AE91-D5AC7523F5A0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2399417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E8A84-CC55-41FD-BAB3-4E2D141E00C3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1027813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F67F8-E667-4058-8C32-70C3C1A06DE1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  <p:extLst>
      <p:ext uri="{BB962C8B-B14F-4D97-AF65-F5344CB8AC3E}">
        <p14:creationId xmlns:p14="http://schemas.microsoft.com/office/powerpoint/2010/main" val="3071186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estilo do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os estilos do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Clr>
                <a:srgbClr val="FFFFCC"/>
              </a:buClr>
              <a:buSzPct val="100000"/>
              <a:buFont typeface="Times New Roman" pitchFamily="18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Clr>
                <a:srgbClr val="FFFFCC"/>
              </a:buClr>
              <a:buSzPct val="100000"/>
              <a:buFont typeface="Times New Roman" pitchFamily="18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FFFFCC"/>
              </a:buClr>
              <a:buSzPct val="100000"/>
              <a:buFont typeface="Times New Roman" panose="02020603050405020304" pitchFamily="18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EA37413-ABBC-4FF2-8702-D570D6DEA6BA}" type="slidenum">
              <a:rPr lang="en-GB" altLang="pt-BR"/>
              <a:pPr>
                <a:defRPr/>
              </a:pPr>
              <a:t>‹nº›</a:t>
            </a:fld>
            <a:endParaRPr lang="en-GB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>
          <a:xfrm>
            <a:off x="684213" y="2205038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 sz="3800"/>
              <a:t>SQL – COMANDOS DML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743200" y="4149725"/>
            <a:ext cx="6400800" cy="838200"/>
          </a:xfrm>
        </p:spPr>
        <p:txBody>
          <a:bodyPr lIns="92160" tIns="46080" rIns="92160" bIns="46080"/>
          <a:lstStyle/>
          <a:p>
            <a:pPr marL="0" indent="0" algn="ctr" eaLnBrk="1" hangingPunct="1">
              <a:spcBef>
                <a:spcPts val="600"/>
              </a:spcBef>
              <a:buFont typeface="Times New Roman" panose="02020603050405020304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 sz="2400"/>
              <a:t>Profª Rosana  Traversa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idx="1"/>
          </p:nvPr>
        </p:nvSpPr>
        <p:spPr>
          <a:xfrm>
            <a:off x="365125" y="1341438"/>
            <a:ext cx="8778875" cy="4314825"/>
          </a:xfrm>
        </p:spPr>
        <p:txBody>
          <a:bodyPr/>
          <a:lstStyle/>
          <a:p>
            <a:pPr lvl="1" indent="-742950" eaLnBrk="1" hangingPunct="1">
              <a:lnSpc>
                <a:spcPct val="80000"/>
              </a:lnSpc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 b="1">
                <a:solidFill>
                  <a:srgbClr val="FF0066"/>
                </a:solidFill>
                <a:latin typeface="Arial" panose="020B0604020202020204" pitchFamily="34" charset="0"/>
              </a:rPr>
              <a:t>Detalhes da Sintaxe:</a:t>
            </a:r>
            <a:r>
              <a:rPr lang="en-GB" altLang="pt-BR" sz="2400" b="1">
                <a:latin typeface="Arial" panose="020B0604020202020204" pitchFamily="34" charset="0"/>
              </a:rPr>
              <a:t> </a:t>
            </a:r>
          </a:p>
          <a:p>
            <a:pPr lvl="1" indent="-742950" eaLnBrk="1" hangingPunct="1">
              <a:lnSpc>
                <a:spcPct val="80000"/>
              </a:lnSpc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endParaRPr lang="en-GB" altLang="pt-BR" sz="2400" b="1">
              <a:latin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 {   *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GB" altLang="pt-BR" sz="22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Todos as colunas da tabela</a:t>
            </a:r>
            <a:r>
              <a:rPr lang="en-GB" altLang="pt-BR" sz="22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[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DISTINCT/DISTINCTROW ] 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&lt;nome-coluna&gt;,.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 } 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GB" altLang="pt-BR" sz="22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apenas os valores distintos (diferentes) da coluna escolhida</a:t>
            </a:r>
            <a:endParaRPr lang="en-GB" altLang="pt-BR" sz="220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&lt;nome-tabela&gt;  [, &lt;nome-tabela&gt;] 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GB" altLang="pt-BR" sz="22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Tabela(s) de origem</a:t>
            </a:r>
            <a:endParaRPr lang="en-GB" altLang="pt-BR" sz="220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pt-BR" b="1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 [WHERE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&lt;condição&gt;] 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GB" altLang="pt-BR" sz="22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Critério de seleção</a:t>
            </a: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endParaRPr lang="en-GB" altLang="pt-BR" sz="220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[ORDER BY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&lt;nome-coluna&gt;  [ASC /</a:t>
            </a:r>
            <a:r>
              <a:rPr lang="en-GB" altLang="pt-BR" sz="2200" u="sng">
                <a:latin typeface="Arial" panose="020B0604020202020204" pitchFamily="34" charset="0"/>
                <a:cs typeface="Arial" panose="020B0604020202020204" pitchFamily="34" charset="0"/>
              </a:rPr>
              <a:t> DESC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]] 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GB" altLang="pt-BR" sz="22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Ordenação</a:t>
            </a: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endParaRPr lang="en-GB" altLang="pt-BR" sz="220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[GROUP BY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&lt;nome-coluna&gt;]  [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HAVING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&lt;condição&gt;]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pt-BR" b="1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GB" altLang="pt-BR" sz="20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Grupamento</a:t>
            </a:r>
            <a:endParaRPr lang="en-GB" altLang="pt-BR" sz="200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>
                <a:solidFill>
                  <a:srgbClr val="FF7C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		</a:t>
            </a:r>
            <a:endParaRPr lang="en-GB" altLang="pt-BR" sz="220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7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 sz="3600"/>
              <a:t>Comando </a:t>
            </a:r>
            <a:r>
              <a:rPr lang="en-GB" altLang="pt-BR" sz="3600">
                <a:solidFill>
                  <a:srgbClr val="FF0066"/>
                </a:solidFill>
              </a:rPr>
              <a:t>SELECT</a:t>
            </a:r>
            <a:r>
              <a:rPr lang="en-GB" altLang="pt-BR" sz="3600"/>
              <a:t> do SQL - </a:t>
            </a:r>
            <a:r>
              <a:rPr lang="en-GB" altLang="pt-BR" sz="3600">
                <a:solidFill>
                  <a:srgbClr val="FF0066"/>
                </a:solidFill>
              </a:rPr>
              <a:t>sintaxe 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pt-BR" altLang="pt-BR" sz="3600"/>
              <a:t>Algumas Construções Possíveis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323850" y="1557338"/>
            <a:ext cx="8820150" cy="496887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 SELECT  *   FROM  &lt;</a:t>
            </a:r>
            <a:r>
              <a:rPr lang="en-GB" altLang="pt-BR" sz="2400">
                <a:solidFill>
                  <a:srgbClr val="FF0066"/>
                </a:solidFill>
              </a:rPr>
              <a:t>nome_tabela</a:t>
            </a:r>
            <a:r>
              <a:rPr lang="en-GB" altLang="pt-BR" sz="2400"/>
              <a:t>&gt;;     </a:t>
            </a:r>
            <a:br>
              <a:rPr lang="en-GB" altLang="pt-BR" sz="2400"/>
            </a:br>
            <a:r>
              <a:rPr lang="en-GB" altLang="pt-BR" sz="2400" i="1"/>
              <a:t>seleciona todas as colunas da tabela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 SELECT  &lt;</a:t>
            </a:r>
            <a:r>
              <a:rPr lang="en-GB" altLang="pt-BR" sz="2400">
                <a:solidFill>
                  <a:srgbClr val="FF0066"/>
                </a:solidFill>
              </a:rPr>
              <a:t>coluna1</a:t>
            </a:r>
            <a:r>
              <a:rPr lang="en-GB" altLang="pt-BR" sz="2400"/>
              <a:t>&gt;, &lt;</a:t>
            </a:r>
            <a:r>
              <a:rPr lang="en-GB" altLang="pt-BR" sz="2400">
                <a:solidFill>
                  <a:srgbClr val="FF0066"/>
                </a:solidFill>
              </a:rPr>
              <a:t>coluna2</a:t>
            </a:r>
            <a:r>
              <a:rPr lang="en-GB" altLang="pt-BR" sz="2400"/>
              <a:t>&gt;, .... FROM &lt;</a:t>
            </a:r>
            <a:r>
              <a:rPr lang="en-GB" altLang="pt-BR" sz="2400">
                <a:solidFill>
                  <a:srgbClr val="FF0066"/>
                </a:solidFill>
              </a:rPr>
              <a:t>nome_tabela</a:t>
            </a:r>
            <a:r>
              <a:rPr lang="en-GB" altLang="pt-BR" sz="2400"/>
              <a:t>&gt;; </a:t>
            </a:r>
            <a:br>
              <a:rPr lang="en-GB" altLang="pt-BR" sz="2400"/>
            </a:br>
            <a:r>
              <a:rPr lang="en-GB" altLang="pt-BR" sz="2400" i="1"/>
              <a:t>seleciona coluna1, coluna2 da tabela</a:t>
            </a:r>
            <a:r>
              <a:rPr lang="en-GB" altLang="pt-BR" sz="2400"/>
              <a:t>     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SELECT  DISTINCT &lt;</a:t>
            </a:r>
            <a:r>
              <a:rPr lang="en-GB" altLang="pt-BR" sz="2400">
                <a:solidFill>
                  <a:srgbClr val="FF0066"/>
                </a:solidFill>
              </a:rPr>
              <a:t>coluna</a:t>
            </a:r>
            <a:r>
              <a:rPr lang="en-GB" altLang="pt-BR" sz="2400"/>
              <a:t>&gt; FROM &lt;</a:t>
            </a:r>
            <a:r>
              <a:rPr lang="en-GB" altLang="pt-BR" sz="2400">
                <a:solidFill>
                  <a:srgbClr val="FF0066"/>
                </a:solidFill>
              </a:rPr>
              <a:t>nome_tabela</a:t>
            </a:r>
            <a:r>
              <a:rPr lang="en-GB" altLang="pt-BR" sz="2400"/>
              <a:t>&gt;;</a:t>
            </a:r>
            <a:br>
              <a:rPr lang="en-GB" altLang="pt-BR" sz="2400"/>
            </a:br>
            <a:r>
              <a:rPr lang="en-GB" altLang="pt-BR" sz="2400" i="1"/>
              <a:t>seleciona apenas os valores distintos daquela coluna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SELECT &lt;</a:t>
            </a:r>
            <a:r>
              <a:rPr lang="en-GB" altLang="pt-BR" sz="2400">
                <a:solidFill>
                  <a:srgbClr val="FF0066"/>
                </a:solidFill>
              </a:rPr>
              <a:t>coluna1</a:t>
            </a:r>
            <a:r>
              <a:rPr lang="en-GB" altLang="pt-BR" sz="2400"/>
              <a:t>&gt;,&lt;</a:t>
            </a:r>
            <a:r>
              <a:rPr lang="en-GB" altLang="pt-BR" sz="2400">
                <a:solidFill>
                  <a:srgbClr val="FF0066"/>
                </a:solidFill>
              </a:rPr>
              <a:t>coluna2</a:t>
            </a:r>
            <a:r>
              <a:rPr lang="en-GB" altLang="pt-BR" sz="2400"/>
              <a:t>&gt;,... FROM &lt;</a:t>
            </a:r>
            <a:r>
              <a:rPr lang="en-GB" altLang="pt-BR" sz="2400">
                <a:solidFill>
                  <a:srgbClr val="FF0066"/>
                </a:solidFill>
              </a:rPr>
              <a:t>nome_tabela</a:t>
            </a:r>
            <a:r>
              <a:rPr lang="en-GB" altLang="pt-BR" sz="2400"/>
              <a:t>&gt;</a:t>
            </a:r>
            <a:br>
              <a:rPr lang="en-GB" altLang="pt-BR" sz="2400"/>
            </a:br>
            <a:r>
              <a:rPr lang="en-GB" altLang="pt-BR" sz="2400"/>
              <a:t>	WHERE  &lt;</a:t>
            </a:r>
            <a:r>
              <a:rPr lang="en-GB" altLang="pt-BR" sz="2400">
                <a:solidFill>
                  <a:srgbClr val="FF0066"/>
                </a:solidFill>
              </a:rPr>
              <a:t>condição</a:t>
            </a:r>
            <a:r>
              <a:rPr lang="en-GB" altLang="pt-BR" sz="2400"/>
              <a:t>&gt;;</a:t>
            </a:r>
            <a:br>
              <a:rPr lang="en-GB" altLang="pt-BR" sz="2400"/>
            </a:br>
            <a:r>
              <a:rPr lang="en-GB" altLang="pt-BR" sz="2400" i="1"/>
              <a:t> seleciona coluna1, coluna2 da tabela se a condição for satisfeita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pt-BR" altLang="pt-BR" sz="3600"/>
              <a:t>Algumas Construções Possíveis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323850" y="1412875"/>
            <a:ext cx="8820150" cy="496887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SELECT * FROM &lt;</a:t>
            </a:r>
            <a:r>
              <a:rPr lang="en-GB" altLang="pt-BR" sz="2400">
                <a:solidFill>
                  <a:srgbClr val="FF0066"/>
                </a:solidFill>
              </a:rPr>
              <a:t>nome_tabela</a:t>
            </a:r>
            <a:r>
              <a:rPr lang="en-GB" altLang="pt-BR" sz="2400"/>
              <a:t>&gt; ORDER BY &lt;</a:t>
            </a:r>
            <a:r>
              <a:rPr lang="en-GB" altLang="pt-BR" sz="2400">
                <a:solidFill>
                  <a:srgbClr val="FF0066"/>
                </a:solidFill>
              </a:rPr>
              <a:t>coluna</a:t>
            </a:r>
            <a:r>
              <a:rPr lang="en-GB" altLang="pt-BR" sz="2400"/>
              <a:t>&gt;;</a:t>
            </a:r>
            <a:br>
              <a:rPr lang="en-GB" altLang="pt-BR" sz="2400"/>
            </a:br>
            <a:r>
              <a:rPr lang="en-GB" altLang="pt-BR" sz="2400" i="1"/>
              <a:t>seleciona todas as colunas da tabela mostrando em ordem crescente da coluna indicada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endParaRPr lang="en-GB" altLang="pt-BR" sz="2400"/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SELECT * FROM &lt;</a:t>
            </a:r>
            <a:r>
              <a:rPr lang="en-GB" altLang="pt-BR" sz="2400">
                <a:solidFill>
                  <a:srgbClr val="FF0066"/>
                </a:solidFill>
              </a:rPr>
              <a:t>nome_tabela</a:t>
            </a:r>
            <a:r>
              <a:rPr lang="en-GB" altLang="pt-BR" sz="2400"/>
              <a:t>&gt; WHERE  &lt;</a:t>
            </a:r>
            <a:r>
              <a:rPr lang="en-GB" altLang="pt-BR" sz="2400">
                <a:solidFill>
                  <a:srgbClr val="FF0066"/>
                </a:solidFill>
              </a:rPr>
              <a:t>condição</a:t>
            </a:r>
            <a:r>
              <a:rPr lang="en-GB" altLang="pt-BR" sz="2400"/>
              <a:t>&gt; </a:t>
            </a:r>
            <a:br>
              <a:rPr lang="en-GB" altLang="pt-BR" sz="2400"/>
            </a:br>
            <a:r>
              <a:rPr lang="en-GB" altLang="pt-BR" sz="2400"/>
              <a:t>        ORDER BY &lt;</a:t>
            </a:r>
            <a:r>
              <a:rPr lang="en-GB" altLang="pt-BR" sz="2400">
                <a:solidFill>
                  <a:srgbClr val="FF0066"/>
                </a:solidFill>
              </a:rPr>
              <a:t>coluna</a:t>
            </a:r>
            <a:r>
              <a:rPr lang="en-GB" altLang="pt-BR" sz="2400"/>
              <a:t>&gt;;</a:t>
            </a:r>
            <a:br>
              <a:rPr lang="en-GB" altLang="pt-BR" sz="2400"/>
            </a:br>
            <a:r>
              <a:rPr lang="en-GB" altLang="pt-BR" sz="2400" i="1"/>
              <a:t>seleciona todas as colunas da tabela desde que a condição seja satisfeita mostrando em ordem crescente da coluna indicada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endParaRPr lang="en-GB" altLang="pt-BR" sz="2400"/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endParaRPr lang="en-GB" altLang="pt-BR" sz="2400"/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endParaRPr lang="en-GB" altLang="pt-BR" sz="2400"/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endParaRPr lang="en-GB" altLang="pt-BR" sz="2400">
              <a:solidFill>
                <a:srgbClr val="FF7C80"/>
              </a:solidFill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endParaRPr lang="en-GB" altLang="pt-BR" sz="2400" b="1">
              <a:solidFill>
                <a:srgbClr val="FF7C8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 sz="3600"/>
              <a:t>OPERADORES CONDICIONAIS - SQL</a:t>
            </a:r>
            <a:r>
              <a:rPr lang="pt-BR" altLang="pt-BR" sz="3600" i="1"/>
              <a:t>(cont.)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800">
                <a:solidFill>
                  <a:srgbClr val="FF0066"/>
                </a:solidFill>
              </a:rPr>
              <a:t>Condição </a:t>
            </a:r>
            <a:r>
              <a:rPr lang="en-GB" altLang="pt-BR" sz="2800" u="sng">
                <a:solidFill>
                  <a:srgbClr val="FF0066"/>
                </a:solidFill>
              </a:rPr>
              <a:t>Where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800"/>
              <a:t> Diversos critérios podem ser combinados através dos operadores lógicos AND/OR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800"/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>
                <a:solidFill>
                  <a:srgbClr val="FF0066"/>
                </a:solidFill>
                <a:latin typeface="Arial" panose="020B0604020202020204" pitchFamily="34" charset="0"/>
              </a:rPr>
              <a:t>Operadores condicionais     Significado</a:t>
            </a:r>
          </a:p>
          <a:p>
            <a:pPr>
              <a:lnSpc>
                <a:spcPct val="90000"/>
              </a:lnSpc>
              <a:spcBef>
                <a:spcPts val="55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200">
                <a:latin typeface="Arial" panose="020B0604020202020204" pitchFamily="34" charset="0"/>
              </a:rPr>
              <a:t>between  ...  and ...     	  	entre dois valores ( inclusive )</a:t>
            </a:r>
            <a:r>
              <a:rPr lang="ar-SA" altLang="pt-BR" sz="2200">
                <a:latin typeface="Arial" panose="020B0604020202020204" pitchFamily="34" charset="0"/>
              </a:rPr>
              <a:t>‏</a:t>
            </a:r>
            <a:endParaRPr lang="en-GB" altLang="pt-BR" sz="220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ts val="55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200">
                <a:latin typeface="Arial" panose="020B0604020202020204" pitchFamily="34" charset="0"/>
              </a:rPr>
              <a:t>in ( .... )                		  	lista de valores</a:t>
            </a:r>
          </a:p>
          <a:p>
            <a:pPr>
              <a:lnSpc>
                <a:spcPct val="90000"/>
              </a:lnSpc>
              <a:spcBef>
                <a:spcPts val="55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200">
                <a:latin typeface="Arial" panose="020B0604020202020204" pitchFamily="34" charset="0"/>
              </a:rPr>
              <a:t>like                       	 	  	com um padrão de caracteres</a:t>
            </a:r>
          </a:p>
          <a:p>
            <a:pPr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200">
                <a:latin typeface="Arial" panose="020B0604020202020204" pitchFamily="34" charset="0"/>
              </a:rPr>
              <a:t>								  	usa-se combinado com ‘</a:t>
            </a:r>
            <a:r>
              <a:rPr lang="en-GB" altLang="pt-BR" sz="2200">
                <a:solidFill>
                  <a:srgbClr val="FF0066"/>
                </a:solidFill>
                <a:latin typeface="Arial" panose="020B0604020202020204" pitchFamily="34" charset="0"/>
              </a:rPr>
              <a:t>%</a:t>
            </a:r>
            <a:r>
              <a:rPr lang="en-GB" altLang="pt-BR" sz="2200">
                <a:latin typeface="Arial" panose="020B0604020202020204" pitchFamily="34" charset="0"/>
              </a:rPr>
              <a:t>’</a:t>
            </a:r>
          </a:p>
          <a:p>
            <a:pPr>
              <a:lnSpc>
                <a:spcPct val="90000"/>
              </a:lnSpc>
              <a:spcBef>
                <a:spcPts val="55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200">
                <a:latin typeface="Arial" panose="020B0604020202020204" pitchFamily="34" charset="0"/>
              </a:rPr>
              <a:t>is null                    		  	 se é um valor nulo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/>
              <a:t>Exemplos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125538"/>
            <a:ext cx="8686800" cy="500062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 SELECT  NomeEmp, SalarioEmp   FROM  TABEMPREGADO</a:t>
            </a:r>
            <a:br>
              <a:rPr lang="en-GB" altLang="pt-BR" sz="2400"/>
            </a:br>
            <a:r>
              <a:rPr lang="en-GB" altLang="pt-BR" sz="2400"/>
              <a:t>         	WHERE  SalarioEmp  </a:t>
            </a:r>
            <a:r>
              <a:rPr lang="en-GB" altLang="pt-BR" sz="2400">
                <a:solidFill>
                  <a:srgbClr val="FF0066"/>
                </a:solidFill>
              </a:rPr>
              <a:t>BETWEEN  </a:t>
            </a:r>
            <a:r>
              <a:rPr lang="en-GB" altLang="pt-BR" sz="2400"/>
              <a:t>500  </a:t>
            </a:r>
            <a:r>
              <a:rPr lang="en-GB" altLang="pt-BR" sz="2400">
                <a:solidFill>
                  <a:srgbClr val="FF0066"/>
                </a:solidFill>
              </a:rPr>
              <a:t>AND </a:t>
            </a:r>
            <a:r>
              <a:rPr lang="en-GB" altLang="pt-BR" sz="2400"/>
              <a:t> 1000;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000" i="1">
                <a:solidFill>
                  <a:srgbClr val="FF0066"/>
                </a:solidFill>
              </a:rPr>
              <a:t>SELECT  NomeEmp, SalarioEmp   FROM  TABEMPREGADO</a:t>
            </a:r>
            <a:br>
              <a:rPr lang="en-GB" altLang="pt-BR" sz="2000" i="1">
                <a:solidFill>
                  <a:srgbClr val="FF0066"/>
                </a:solidFill>
              </a:rPr>
            </a:br>
            <a:r>
              <a:rPr lang="en-GB" altLang="pt-BR" sz="2000" i="1">
                <a:solidFill>
                  <a:srgbClr val="FF0066"/>
                </a:solidFill>
              </a:rPr>
              <a:t>         	WHERE  SalarioEmp &gt;=500 and SalarioEmp&lt;=1000;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 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SELECT  NomeEmp,  DepNume   FROM  TABEMPREGADO</a:t>
            </a:r>
            <a:br>
              <a:rPr lang="en-GB" altLang="pt-BR" sz="2400"/>
            </a:br>
            <a:r>
              <a:rPr lang="en-GB" altLang="pt-BR" sz="2400"/>
              <a:t>       	 WHERE  DepNume  </a:t>
            </a:r>
            <a:r>
              <a:rPr lang="en-GB" altLang="pt-BR" sz="2400">
                <a:solidFill>
                  <a:srgbClr val="FF0066"/>
                </a:solidFill>
              </a:rPr>
              <a:t>IN</a:t>
            </a:r>
            <a:r>
              <a:rPr lang="en-GB" altLang="pt-BR" sz="2400"/>
              <a:t>  (10,30);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000" i="1">
                <a:solidFill>
                  <a:srgbClr val="FF0066"/>
                </a:solidFill>
              </a:rPr>
              <a:t>SELECT  NomeEmp,  DepNume   FROM  TABEMPREGADO</a:t>
            </a:r>
            <a:br>
              <a:rPr lang="en-GB" altLang="pt-BR" sz="2000" i="1">
                <a:solidFill>
                  <a:srgbClr val="FF0066"/>
                </a:solidFill>
              </a:rPr>
            </a:br>
            <a:r>
              <a:rPr lang="en-GB" altLang="pt-BR" sz="2000" i="1">
                <a:solidFill>
                  <a:srgbClr val="FF0066"/>
                </a:solidFill>
              </a:rPr>
              <a:t>       	 WHERE  DepNume=10 or DepNume=30;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endParaRPr lang="en-GB" altLang="pt-BR" sz="2400"/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   </a:t>
            </a:r>
            <a:endParaRPr lang="en-GB" altLang="pt-BR" sz="2400" b="1">
              <a:solidFill>
                <a:srgbClr val="FF7C8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/>
              <a:t>Exemplos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417638"/>
            <a:ext cx="8075613" cy="470852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    SELECT  NomeEmp, FuncaoEmp     FROM  TABEMPREGADO        	WHERE   NomeEmp  </a:t>
            </a:r>
            <a:r>
              <a:rPr lang="en-GB" altLang="pt-BR" sz="2400">
                <a:solidFill>
                  <a:srgbClr val="FF0066"/>
                </a:solidFill>
              </a:rPr>
              <a:t>LIKE </a:t>
            </a:r>
            <a:r>
              <a:rPr lang="en-GB" altLang="pt-BR" sz="2400"/>
              <a:t> 'F%';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   SELECT  NomeEmp, FuncaoEmp     FROM  TABEMPREGADO        	WHERE   NomeEmp  </a:t>
            </a:r>
            <a:r>
              <a:rPr lang="en-GB" altLang="pt-BR" sz="2400">
                <a:solidFill>
                  <a:srgbClr val="FF0066"/>
                </a:solidFill>
              </a:rPr>
              <a:t>LIKE </a:t>
            </a:r>
            <a:r>
              <a:rPr lang="en-GB" altLang="pt-BR" sz="2400"/>
              <a:t> ‘%ana%';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  </a:t>
            </a:r>
          </a:p>
          <a:p>
            <a:pPr>
              <a:lnSpc>
                <a:spcPct val="90000"/>
              </a:lnSpc>
              <a:spcBef>
                <a:spcPts val="2500"/>
              </a:spcBef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 SELECT NomeEmp, FuncaoEmp    FROM TABEMPREGADO</a:t>
            </a:r>
            <a:br>
              <a:rPr lang="en-GB" altLang="pt-BR" sz="2400"/>
            </a:br>
            <a:r>
              <a:rPr lang="en-GB" altLang="pt-BR" sz="2400"/>
              <a:t>       	WHERE  ComissaoEmp  </a:t>
            </a:r>
            <a:r>
              <a:rPr lang="en-GB" altLang="pt-BR" sz="2400">
                <a:solidFill>
                  <a:srgbClr val="FF0066"/>
                </a:solidFill>
              </a:rPr>
              <a:t>IS  NULL</a:t>
            </a:r>
            <a:r>
              <a:rPr lang="en-GB" altLang="pt-BR" sz="2400"/>
              <a:t>;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400"/>
              <a:t>SELECT NomeEmp, FuncaoEmp    FROM TABEMPREGADO</a:t>
            </a:r>
            <a:br>
              <a:rPr lang="en-GB" altLang="pt-BR" sz="2400"/>
            </a:br>
            <a:r>
              <a:rPr lang="en-GB" altLang="pt-BR" sz="2400"/>
              <a:t>       	WHERE  ComissaoEmp  </a:t>
            </a:r>
            <a:r>
              <a:rPr lang="en-GB" altLang="pt-BR" sz="2400">
                <a:solidFill>
                  <a:srgbClr val="FF0066"/>
                </a:solidFill>
              </a:rPr>
              <a:t>IS  NOT NULL</a:t>
            </a:r>
            <a:r>
              <a:rPr lang="en-GB" altLang="pt-BR" sz="2400"/>
              <a:t>;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endParaRPr lang="en-GB" altLang="pt-BR" sz="2400" b="1">
              <a:solidFill>
                <a:srgbClr val="FF7C8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pt-BR"/>
              <a:t>Exemplos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539750" y="1484313"/>
            <a:ext cx="8208963" cy="398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defTabSz="914400">
              <a:lnSpc>
                <a:spcPct val="80000"/>
              </a:lnSpc>
              <a:spcBef>
                <a:spcPts val="2750"/>
              </a:spcBef>
              <a:buFont typeface="Times New Roman" pitchFamily="16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dirty="0">
                <a:solidFill>
                  <a:schemeClr val="tx1"/>
                </a:solidFill>
                <a:latin typeface="+mn-lt"/>
              </a:rPr>
              <a:t>SELECT </a:t>
            </a:r>
            <a:r>
              <a:rPr lang="en-GB" dirty="0" err="1">
                <a:solidFill>
                  <a:schemeClr val="tx1"/>
                </a:solidFill>
                <a:latin typeface="+mn-lt"/>
              </a:rPr>
              <a:t>NomeEmp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GB" dirty="0" err="1">
                <a:solidFill>
                  <a:schemeClr val="tx1"/>
                </a:solidFill>
                <a:latin typeface="+mn-lt"/>
              </a:rPr>
              <a:t>SalarioEmp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GB" dirty="0" err="1">
                <a:solidFill>
                  <a:schemeClr val="tx1"/>
                </a:solidFill>
                <a:latin typeface="+mn-lt"/>
              </a:rPr>
              <a:t>FuncaoEmp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 FROM</a:t>
            </a:r>
            <a:br>
              <a:rPr lang="en-GB" dirty="0">
                <a:solidFill>
                  <a:schemeClr val="tx1"/>
                </a:solidFill>
                <a:latin typeface="+mn-lt"/>
              </a:rPr>
            </a:br>
            <a:r>
              <a:rPr lang="en-GB" dirty="0">
                <a:solidFill>
                  <a:schemeClr val="tx1"/>
                </a:solidFill>
                <a:latin typeface="+mn-lt"/>
              </a:rPr>
              <a:t> TABEMPREGADO   </a:t>
            </a:r>
            <a:r>
              <a:rPr lang="en-GB" dirty="0">
                <a:solidFill>
                  <a:srgbClr val="FF0066"/>
                </a:solidFill>
                <a:latin typeface="+mn-lt"/>
              </a:rPr>
              <a:t>WHERE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 </a:t>
            </a:r>
            <a:r>
              <a:rPr lang="en-GB" dirty="0" err="1">
                <a:solidFill>
                  <a:schemeClr val="tx1"/>
                </a:solidFill>
                <a:latin typeface="+mn-lt"/>
              </a:rPr>
              <a:t>SalarioEmp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dirty="0">
                <a:solidFill>
                  <a:srgbClr val="FF0066"/>
                </a:solidFill>
                <a:latin typeface="+mn-lt"/>
              </a:rPr>
              <a:t>BETWEEN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 700 </a:t>
            </a:r>
            <a:r>
              <a:rPr lang="en-GB" dirty="0">
                <a:solidFill>
                  <a:srgbClr val="FF0066"/>
                </a:solidFill>
                <a:latin typeface="+mn-lt"/>
              </a:rPr>
              <a:t>AND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2000  AND ( </a:t>
            </a:r>
            <a:r>
              <a:rPr lang="en-GB" dirty="0" err="1">
                <a:solidFill>
                  <a:schemeClr val="tx1"/>
                </a:solidFill>
                <a:latin typeface="+mn-lt"/>
              </a:rPr>
              <a:t>FuncaoEmp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=  'BALCONISTA'  OR</a:t>
            </a:r>
            <a:br>
              <a:rPr lang="en-GB" dirty="0">
                <a:solidFill>
                  <a:schemeClr val="tx1"/>
                </a:solidFill>
                <a:latin typeface="+mn-lt"/>
              </a:rPr>
            </a:br>
            <a:r>
              <a:rPr lang="en-GB" dirty="0">
                <a:solidFill>
                  <a:schemeClr val="tx1"/>
                </a:solidFill>
                <a:latin typeface="+mn-lt"/>
              </a:rPr>
              <a:t>                                     </a:t>
            </a:r>
            <a:r>
              <a:rPr lang="en-GB" dirty="0" err="1">
                <a:solidFill>
                  <a:schemeClr val="tx1"/>
                </a:solidFill>
                <a:latin typeface="+mn-lt"/>
              </a:rPr>
              <a:t>FuncaoEmp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=  'VENDEDOR' );</a:t>
            </a:r>
          </a:p>
          <a:p>
            <a:pPr marL="342900" indent="-342900" defTabSz="914400">
              <a:lnSpc>
                <a:spcPct val="80000"/>
              </a:lnSpc>
              <a:spcBef>
                <a:spcPts val="2750"/>
              </a:spcBef>
              <a:buFont typeface="Times New Roman" pitchFamily="16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dirty="0">
                <a:solidFill>
                  <a:schemeClr val="tx1"/>
                </a:solidFill>
                <a:latin typeface="+mn-lt"/>
              </a:rPr>
              <a:t>SELECT  </a:t>
            </a:r>
            <a:r>
              <a:rPr lang="en-GB" dirty="0">
                <a:solidFill>
                  <a:srgbClr val="FF0066"/>
                </a:solidFill>
                <a:latin typeface="+mn-lt"/>
              </a:rPr>
              <a:t> *   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FROM  TABEMPREGADO</a:t>
            </a:r>
            <a:br>
              <a:rPr lang="en-GB" dirty="0">
                <a:solidFill>
                  <a:schemeClr val="tx1"/>
                </a:solidFill>
                <a:latin typeface="+mn-lt"/>
              </a:rPr>
            </a:br>
            <a:r>
              <a:rPr lang="en-GB" dirty="0">
                <a:solidFill>
                  <a:schemeClr val="tx1"/>
                </a:solidFill>
                <a:latin typeface="+mn-lt"/>
              </a:rPr>
              <a:t>        WHERE  </a:t>
            </a:r>
            <a:r>
              <a:rPr lang="en-GB" dirty="0" err="1">
                <a:solidFill>
                  <a:schemeClr val="tx1"/>
                </a:solidFill>
                <a:latin typeface="+mn-lt"/>
              </a:rPr>
              <a:t>AdmEmp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=  ‘1980-01-01’;</a:t>
            </a:r>
            <a:br>
              <a:rPr lang="en-GB" dirty="0">
                <a:solidFill>
                  <a:schemeClr val="tx1"/>
                </a:solidFill>
                <a:latin typeface="+mn-lt"/>
              </a:rPr>
            </a:br>
            <a:r>
              <a:rPr lang="en-GB" i="1" dirty="0">
                <a:solidFill>
                  <a:srgbClr val="FF0066"/>
                </a:solidFill>
                <a:latin typeface="+mn-lt"/>
              </a:rPr>
              <a:t> -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datas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sempre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no format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ano-mes-dia</a:t>
            </a:r>
            <a:endParaRPr lang="en-GB" i="1" dirty="0">
              <a:solidFill>
                <a:srgbClr val="FF0066"/>
              </a:solidFill>
              <a:latin typeface="+mn-lt"/>
            </a:endParaRPr>
          </a:p>
          <a:p>
            <a:pPr marL="342900" indent="-342900" defTabSz="914400">
              <a:lnSpc>
                <a:spcPct val="80000"/>
              </a:lnSpc>
              <a:spcBef>
                <a:spcPts val="2750"/>
              </a:spcBef>
              <a:buFont typeface="Times New Roman" pitchFamily="16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dirty="0">
                <a:solidFill>
                  <a:schemeClr val="tx1"/>
                </a:solidFill>
                <a:latin typeface="+mn-lt"/>
              </a:rPr>
              <a:t>SELECT </a:t>
            </a:r>
            <a:r>
              <a:rPr lang="en-GB" dirty="0">
                <a:solidFill>
                  <a:srgbClr val="FF0066"/>
                </a:solidFill>
                <a:latin typeface="+mn-lt"/>
              </a:rPr>
              <a:t>DISTINCT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+mn-lt"/>
              </a:rPr>
              <a:t>FuncaoEmp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 from TABEMPREGADO;</a:t>
            </a:r>
            <a:br>
              <a:rPr lang="en-GB" dirty="0">
                <a:solidFill>
                  <a:schemeClr val="tx1"/>
                </a:solidFill>
                <a:latin typeface="+mn-lt"/>
              </a:rPr>
            </a:br>
            <a:r>
              <a:rPr lang="en-GB" i="1" dirty="0" err="1">
                <a:solidFill>
                  <a:srgbClr val="FF0066"/>
                </a:solidFill>
                <a:latin typeface="+mn-lt"/>
              </a:rPr>
              <a:t>mostra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apenas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os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valores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distintos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para a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coluna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FuncaoEmp</a:t>
            </a:r>
            <a:endParaRPr lang="en-GB" i="1" dirty="0">
              <a:solidFill>
                <a:srgbClr val="FF0066"/>
              </a:solidFill>
              <a:latin typeface="+mn-lt"/>
            </a:endParaRPr>
          </a:p>
          <a:p>
            <a:pPr marL="342900" indent="-342900" defTabSz="914400">
              <a:lnSpc>
                <a:spcPct val="80000"/>
              </a:lnSpc>
              <a:spcBef>
                <a:spcPts val="2750"/>
              </a:spcBef>
              <a:buFont typeface="Times New Roman" pitchFamily="16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dirty="0">
                <a:solidFill>
                  <a:schemeClr val="tx1"/>
                </a:solidFill>
                <a:latin typeface="+mn-lt"/>
              </a:rPr>
              <a:t>SELECT </a:t>
            </a:r>
            <a:r>
              <a:rPr lang="en-GB" dirty="0" err="1">
                <a:solidFill>
                  <a:schemeClr val="tx1"/>
                </a:solidFill>
                <a:latin typeface="+mn-lt"/>
              </a:rPr>
              <a:t>NomeEmp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,  </a:t>
            </a:r>
            <a:r>
              <a:rPr lang="en-GB" dirty="0" err="1">
                <a:solidFill>
                  <a:schemeClr val="tx1"/>
                </a:solidFill>
                <a:latin typeface="+mn-lt"/>
              </a:rPr>
              <a:t>SalarioEmp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FROM TABEMPREGADO </a:t>
            </a:r>
            <a:br>
              <a:rPr lang="en-GB" dirty="0">
                <a:solidFill>
                  <a:schemeClr val="tx1"/>
                </a:solidFill>
                <a:latin typeface="+mn-lt"/>
              </a:rPr>
            </a:br>
            <a:r>
              <a:rPr lang="en-GB" dirty="0">
                <a:solidFill>
                  <a:schemeClr val="tx1"/>
                </a:solidFill>
                <a:latin typeface="+mn-lt"/>
              </a:rPr>
              <a:t>                 </a:t>
            </a:r>
            <a:r>
              <a:rPr lang="en-GB" dirty="0">
                <a:solidFill>
                  <a:srgbClr val="FF0066"/>
                </a:solidFill>
                <a:latin typeface="+mn-lt"/>
              </a:rPr>
              <a:t>ORDER BY </a:t>
            </a:r>
            <a:r>
              <a:rPr lang="en-GB" dirty="0" err="1">
                <a:solidFill>
                  <a:schemeClr val="tx1"/>
                </a:solidFill>
                <a:latin typeface="+mn-lt"/>
              </a:rPr>
              <a:t>SalarioEmp</a:t>
            </a:r>
            <a:r>
              <a:rPr lang="en-GB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dirty="0">
                <a:solidFill>
                  <a:srgbClr val="FF0066"/>
                </a:solidFill>
                <a:latin typeface="+mn-lt"/>
              </a:rPr>
              <a:t>DESC;</a:t>
            </a:r>
            <a:br>
              <a:rPr lang="en-GB" dirty="0">
                <a:solidFill>
                  <a:srgbClr val="FF0066"/>
                </a:solidFill>
                <a:latin typeface="+mn-lt"/>
              </a:rPr>
            </a:br>
            <a:r>
              <a:rPr lang="en-GB" i="1" dirty="0" err="1">
                <a:solidFill>
                  <a:srgbClr val="FF0066"/>
                </a:solidFill>
                <a:latin typeface="+mn-lt"/>
              </a:rPr>
              <a:t>mostra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o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nome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e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salario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da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tabela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empregado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em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ordem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decrescente</a:t>
            </a:r>
            <a:r>
              <a:rPr lang="en-GB" i="1" dirty="0">
                <a:solidFill>
                  <a:srgbClr val="FF0066"/>
                </a:solidFill>
                <a:latin typeface="+mn-lt"/>
              </a:rPr>
              <a:t> de </a:t>
            </a:r>
            <a:r>
              <a:rPr lang="en-GB" i="1" dirty="0" err="1">
                <a:solidFill>
                  <a:srgbClr val="FF0066"/>
                </a:solidFill>
                <a:latin typeface="+mn-lt"/>
              </a:rPr>
              <a:t>salarios</a:t>
            </a:r>
            <a:endParaRPr lang="en-GB" i="1" dirty="0">
              <a:solidFill>
                <a:srgbClr val="FF0066"/>
              </a:solidFill>
              <a:latin typeface="+mn-lt"/>
            </a:endParaRPr>
          </a:p>
          <a:p>
            <a:pPr marL="342900" indent="-342900" defTabSz="914400">
              <a:lnSpc>
                <a:spcPct val="80000"/>
              </a:lnSpc>
              <a:spcBef>
                <a:spcPts val="550"/>
              </a:spcBef>
              <a:buFont typeface="Times New Roman" pitchFamily="16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i="1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ítulo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pt-BR"/>
              <a:t>Comando </a:t>
            </a:r>
            <a:r>
              <a:rPr lang="en-US" altLang="pt-BR">
                <a:solidFill>
                  <a:srgbClr val="FF0066"/>
                </a:solidFill>
              </a:rPr>
              <a:t>SELECT</a:t>
            </a:r>
            <a:r>
              <a:rPr lang="en-US" altLang="pt-BR"/>
              <a:t> – (cont.)</a:t>
            </a:r>
            <a:endParaRPr lang="pt-BR" alt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125538"/>
            <a:ext cx="8686800" cy="45259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ALIAS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Uma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coluna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(campo) 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pode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assumir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um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apelido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durante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uma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consulta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SELECT</a:t>
            </a:r>
          </a:p>
          <a:p>
            <a:pPr lvl="1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lvl="1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2400" b="1" dirty="0" err="1">
                <a:latin typeface="Arial" pitchFamily="34" charset="0"/>
                <a:cs typeface="Arial" pitchFamily="34" charset="0"/>
              </a:rPr>
              <a:t>Exemplos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:</a:t>
            </a:r>
          </a:p>
          <a:p>
            <a:pPr marL="447675" lvl="1" indent="9525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 SELECT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nome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numdep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 </a:t>
            </a:r>
            <a:r>
              <a:rPr lang="en-US" sz="2400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numero_departamento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 FROM TABFUNC 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538163" lvl="1" indent="-80963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SELECT  mat </a:t>
            </a:r>
            <a:r>
              <a:rPr lang="en-US" sz="2400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Matricula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media </a:t>
            </a:r>
            <a:r>
              <a:rPr lang="en-US" sz="2400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‘Media Final’ FROM ALUNOS</a:t>
            </a:r>
          </a:p>
          <a:p>
            <a:pPr marL="538163" lvl="1" indent="-80963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400" i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  <a:p>
            <a:pPr marL="538163" lvl="1" indent="-80963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* Se o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apelido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tiver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espaços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em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branco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ou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caracteres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especiais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deve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ser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escrito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entre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apóstrofes</a:t>
            </a:r>
            <a:endParaRPr lang="pt-BR" sz="2000" i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ítulo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pt-BR"/>
              <a:t>Comando </a:t>
            </a:r>
            <a:r>
              <a:rPr lang="en-US" altLang="pt-BR">
                <a:solidFill>
                  <a:srgbClr val="FF0066"/>
                </a:solidFill>
              </a:rPr>
              <a:t>SELECT</a:t>
            </a:r>
            <a:r>
              <a:rPr lang="en-US" altLang="pt-BR"/>
              <a:t> – (cont.)</a:t>
            </a:r>
            <a:endParaRPr lang="pt-BR" alt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125538"/>
            <a:ext cx="8686800" cy="45259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ALIAS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O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apelido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também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pode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ser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usado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para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nomear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uma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coluna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(campo)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calculado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 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b="1" dirty="0" err="1">
                <a:latin typeface="Arial" pitchFamily="34" charset="0"/>
                <a:cs typeface="Arial" pitchFamily="34" charset="0"/>
              </a:rPr>
              <a:t>Exemplos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: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447675" lvl="1" indent="9525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 SELECT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nome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qtdd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preco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qtdd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*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preco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AS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Total FROM TABPRODUTO </a:t>
            </a:r>
          </a:p>
          <a:p>
            <a:pPr lvl="1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marL="538163" lvl="1" indent="-80963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* Total é um campo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calculado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!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Não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existe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tabela</a:t>
            </a:r>
            <a:r>
              <a:rPr lang="en-US" sz="2000" i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 TABPRODUTO</a:t>
            </a:r>
            <a:endParaRPr lang="pt-BR" sz="2000" i="1" dirty="0">
              <a:solidFill>
                <a:srgbClr val="FF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 sz="3600"/>
              <a:t>Comando </a:t>
            </a:r>
            <a:r>
              <a:rPr lang="en-GB" altLang="pt-BR" sz="3600">
                <a:solidFill>
                  <a:srgbClr val="FF0066"/>
                </a:solidFill>
              </a:rPr>
              <a:t>SELECT</a:t>
            </a:r>
            <a:r>
              <a:rPr lang="en-GB" altLang="pt-BR" sz="3600"/>
              <a:t> do SQL – (cont.) 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idx="1"/>
          </p:nvPr>
        </p:nvSpPr>
        <p:spPr>
          <a:xfrm>
            <a:off x="468313" y="836613"/>
            <a:ext cx="8382000" cy="5761037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 b="1">
                <a:solidFill>
                  <a:srgbClr val="FF0066"/>
                </a:solidFill>
                <a:latin typeface="Arial" panose="020B0604020202020204" pitchFamily="34" charset="0"/>
              </a:rPr>
              <a:t>FUNÇÕES AGREGADAS</a:t>
            </a:r>
            <a:r>
              <a:rPr lang="en-GB" altLang="pt-BR" sz="2400" b="1">
                <a:latin typeface="Arial" panose="020B0604020202020204" pitchFamily="34" charset="0"/>
              </a:rPr>
              <a:t>: </a:t>
            </a: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>
                <a:latin typeface="Arial" panose="020B0604020202020204" pitchFamily="34" charset="0"/>
              </a:rPr>
              <a:t>Aplicam-se às tabelas como um todo, ou a grupos de colunas (GROUP BY)</a:t>
            </a: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>
                <a:latin typeface="Arial" panose="020B0604020202020204" pitchFamily="34" charset="0"/>
              </a:rPr>
              <a:t>Retornam valores resumo</a:t>
            </a:r>
          </a:p>
          <a:p>
            <a:pPr lvl="2"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>
                <a:solidFill>
                  <a:srgbClr val="FF0066"/>
                </a:solidFill>
              </a:rPr>
              <a:t>COUNT</a:t>
            </a:r>
            <a:r>
              <a:rPr lang="en-GB" altLang="pt-BR"/>
              <a:t> (*/ [[DISTINCT] &lt;nome_coluna&gt;] )</a:t>
            </a:r>
          </a:p>
          <a:p>
            <a:pPr lvl="3"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/>
              <a:t>conta ocorrências de uma coluna qualquer (*) ou de uma coluna específica(&lt;nome_coluna&gt;), ou ainda de valores distintos de uma coluna(DISTINCT &lt;nome_coluna&gt;)</a:t>
            </a:r>
          </a:p>
          <a:p>
            <a:pPr lvl="2"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>
                <a:solidFill>
                  <a:srgbClr val="FF0066"/>
                </a:solidFill>
              </a:rPr>
              <a:t>SUM</a:t>
            </a:r>
            <a:r>
              <a:rPr lang="en-GB" altLang="pt-BR"/>
              <a:t> ( &lt;nome_coluna&gt;) - soma </a:t>
            </a:r>
          </a:p>
          <a:p>
            <a:pPr lvl="2"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>
                <a:solidFill>
                  <a:srgbClr val="FF0066"/>
                </a:solidFill>
              </a:rPr>
              <a:t>AVG</a:t>
            </a:r>
            <a:r>
              <a:rPr lang="en-GB" altLang="pt-BR"/>
              <a:t> (  &lt;nome_coluna&gt;)  - calcula a média</a:t>
            </a:r>
          </a:p>
          <a:p>
            <a:pPr lvl="2"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>
                <a:solidFill>
                  <a:srgbClr val="FF0066"/>
                </a:solidFill>
              </a:rPr>
              <a:t>MAX</a:t>
            </a:r>
            <a:r>
              <a:rPr lang="en-GB" altLang="pt-BR"/>
              <a:t> ( &lt;nome_coluna&gt;) – valor máximo</a:t>
            </a:r>
          </a:p>
          <a:p>
            <a:pPr lvl="2"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>
                <a:solidFill>
                  <a:srgbClr val="FF0066"/>
                </a:solidFill>
              </a:rPr>
              <a:t>MIN</a:t>
            </a:r>
            <a:r>
              <a:rPr lang="en-GB" altLang="pt-BR"/>
              <a:t> ( &lt;nome_coluna&gt;) – valor mínimo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/>
              <a:t>A Linguagem SQL - DML 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idx="1"/>
          </p:nvPr>
        </p:nvSpPr>
        <p:spPr>
          <a:xfrm>
            <a:off x="914400" y="1752600"/>
            <a:ext cx="7772400" cy="3124200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 err="1">
                <a:latin typeface="Arial" panose="020B0604020202020204" pitchFamily="34" charset="0"/>
              </a:rPr>
              <a:t>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comandos</a:t>
            </a:r>
            <a:r>
              <a:rPr lang="en-GB" altLang="pt-BR" sz="2600" dirty="0">
                <a:latin typeface="Arial" panose="020B0604020202020204" pitchFamily="34" charset="0"/>
              </a:rPr>
              <a:t> DML </a:t>
            </a:r>
            <a:r>
              <a:rPr lang="en-GB" altLang="pt-BR" sz="2600" dirty="0" err="1">
                <a:latin typeface="Arial" panose="020B0604020202020204" pitchFamily="34" charset="0"/>
              </a:rPr>
              <a:t>são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responsáveis</a:t>
            </a:r>
            <a:r>
              <a:rPr lang="en-GB" altLang="pt-BR" sz="2600" dirty="0">
                <a:latin typeface="Arial" panose="020B0604020202020204" pitchFamily="34" charset="0"/>
              </a:rPr>
              <a:t> pela </a:t>
            </a:r>
            <a:r>
              <a:rPr lang="en-GB" altLang="pt-BR" sz="2600" dirty="0" err="1">
                <a:solidFill>
                  <a:srgbClr val="FF0066"/>
                </a:solidFill>
                <a:latin typeface="Arial" panose="020B0604020202020204" pitchFamily="34" charset="0"/>
              </a:rPr>
              <a:t>manipulação</a:t>
            </a:r>
            <a:r>
              <a:rPr lang="en-GB" altLang="pt-BR" sz="2600" dirty="0">
                <a:solidFill>
                  <a:srgbClr val="FF0066"/>
                </a:solidFill>
                <a:latin typeface="Arial" panose="020B0604020202020204" pitchFamily="34" charset="0"/>
              </a:rPr>
              <a:t> </a:t>
            </a:r>
            <a:r>
              <a:rPr lang="en-GB" altLang="pt-BR" sz="2600" dirty="0">
                <a:latin typeface="Arial" panose="020B0604020202020204" pitchFamily="34" charset="0"/>
              </a:rPr>
              <a:t>dos dados </a:t>
            </a:r>
            <a:r>
              <a:rPr lang="en-GB" altLang="pt-BR" sz="2600" dirty="0" err="1">
                <a:latin typeface="Arial" panose="020B0604020202020204" pitchFamily="34" charset="0"/>
              </a:rPr>
              <a:t>armazenados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nas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estruturas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físicas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criadas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pelos</a:t>
            </a:r>
            <a:r>
              <a:rPr lang="en-GB" altLang="pt-BR" sz="2600" dirty="0">
                <a:latin typeface="Arial" panose="020B0604020202020204" pitchFamily="34" charset="0"/>
              </a:rPr>
              <a:t> </a:t>
            </a:r>
            <a:r>
              <a:rPr lang="en-GB" altLang="pt-BR" sz="2600" dirty="0" err="1">
                <a:latin typeface="Arial" panose="020B0604020202020204" pitchFamily="34" charset="0"/>
              </a:rPr>
              <a:t>comandos</a:t>
            </a:r>
            <a:r>
              <a:rPr lang="en-GB" altLang="pt-BR" sz="2600" dirty="0">
                <a:latin typeface="Arial" panose="020B0604020202020204" pitchFamily="34" charset="0"/>
              </a:rPr>
              <a:t> DDL.</a:t>
            </a: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>
                <a:latin typeface="Arial" panose="020B0604020202020204" pitchFamily="34" charset="0"/>
              </a:rPr>
              <a:t>INSERT </a:t>
            </a:r>
            <a:r>
              <a:rPr lang="en-GB" altLang="pt-BR" sz="2600" dirty="0"/>
              <a:t> </a:t>
            </a: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>
                <a:latin typeface="Arial" panose="020B0604020202020204" pitchFamily="34" charset="0"/>
              </a:rPr>
              <a:t>UPDATE</a:t>
            </a: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>
                <a:latin typeface="Arial" panose="020B0604020202020204" pitchFamily="34" charset="0"/>
              </a:rPr>
              <a:t>DELETE</a:t>
            </a:r>
          </a:p>
          <a:p>
            <a:pPr lvl="1"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600" dirty="0">
                <a:latin typeface="Arial" panose="020B0604020202020204" pitchFamily="34" charset="0"/>
              </a:rPr>
              <a:t>SELECT</a:t>
            </a:r>
          </a:p>
          <a:p>
            <a:pPr eaLnBrk="1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600" dirty="0">
              <a:solidFill>
                <a:srgbClr val="FF7C8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 sz="3600"/>
              <a:t>FUNÇÕES AGREGADAS - Exemplos </a:t>
            </a:r>
          </a:p>
        </p:txBody>
      </p:sp>
      <p:sp>
        <p:nvSpPr>
          <p:cNvPr id="33795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981075"/>
            <a:ext cx="8893175" cy="46894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/>
              <a:t>  SELECT  </a:t>
            </a:r>
            <a:r>
              <a:rPr lang="en-GB" altLang="pt-BR" sz="2400">
                <a:solidFill>
                  <a:srgbClr val="FF0066"/>
                </a:solidFill>
              </a:rPr>
              <a:t>COUNT</a:t>
            </a:r>
            <a:r>
              <a:rPr lang="en-GB" altLang="pt-BR" sz="2400"/>
              <a:t>(*) as total FROM TABEMPREGADO;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 i="1">
                <a:solidFill>
                  <a:srgbClr val="FF0066"/>
                </a:solidFill>
              </a:rPr>
              <a:t>       mostra o numero de registros contidos na tabela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400"/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/>
              <a:t> SELECT  </a:t>
            </a:r>
            <a:r>
              <a:rPr lang="en-GB" altLang="pt-BR" sz="2400">
                <a:solidFill>
                  <a:srgbClr val="FF0066"/>
                </a:solidFill>
              </a:rPr>
              <a:t>COUNT</a:t>
            </a:r>
            <a:r>
              <a:rPr lang="en-GB" altLang="pt-BR" sz="2400"/>
              <a:t>(NomeEmp) as total FROM TABEMPREGADO;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 i="1">
                <a:solidFill>
                  <a:srgbClr val="FF0066"/>
                </a:solidFill>
              </a:rPr>
              <a:t>       mostra o numero de ocorrências nao nulas de NomeEmp da tabela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400"/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/>
              <a:t> SELECT  </a:t>
            </a:r>
            <a:r>
              <a:rPr lang="en-GB" altLang="pt-BR" sz="2400">
                <a:solidFill>
                  <a:srgbClr val="FF0066"/>
                </a:solidFill>
              </a:rPr>
              <a:t>COUNT</a:t>
            </a:r>
            <a:r>
              <a:rPr lang="en-GB" altLang="pt-BR" sz="2400"/>
              <a:t>(distinct CidadeEmp) as total FROM TABEMPREGADO;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 i="1">
                <a:solidFill>
                  <a:srgbClr val="FF0066"/>
                </a:solidFill>
              </a:rPr>
              <a:t>       mostra o numero de ocorrências distintas da coluna CidadeEmp da tabela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400" i="1">
              <a:solidFill>
                <a:srgbClr val="FF0066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/>
              <a:t>SELECT  </a:t>
            </a:r>
            <a:r>
              <a:rPr lang="en-GB" altLang="pt-BR" sz="2400">
                <a:solidFill>
                  <a:srgbClr val="FF0066"/>
                </a:solidFill>
              </a:rPr>
              <a:t>MIN</a:t>
            </a:r>
            <a:r>
              <a:rPr lang="en-GB" altLang="pt-BR" sz="2400"/>
              <a:t>(SalarioEmp) as minimo FROM  TABEMPREGADO;</a:t>
            </a:r>
            <a:br>
              <a:rPr lang="en-GB" altLang="pt-BR" sz="2400"/>
            </a:br>
            <a:r>
              <a:rPr lang="en-GB" altLang="pt-BR" sz="2400" i="1">
                <a:solidFill>
                  <a:srgbClr val="FF0066"/>
                </a:solidFill>
              </a:rPr>
              <a:t>mostra o valor do menor salario da tabela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400"/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/>
              <a:t>   SELECT  </a:t>
            </a:r>
            <a:r>
              <a:rPr lang="en-GB" altLang="pt-BR" sz="2400">
                <a:solidFill>
                  <a:srgbClr val="FF0066"/>
                </a:solidFill>
              </a:rPr>
              <a:t>MAX</a:t>
            </a:r>
            <a:r>
              <a:rPr lang="en-GB" altLang="pt-BR" sz="2400"/>
              <a:t>(SalarioEmp) as maximo  FROM TABEMPREGADO;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 i="1">
                <a:solidFill>
                  <a:srgbClr val="FF0066"/>
                </a:solidFill>
              </a:rPr>
              <a:t>     mostra o valor do maior salario da tabela</a:t>
            </a:r>
            <a:endParaRPr lang="en-GB" altLang="pt-BR" sz="2400"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 sz="3600"/>
              <a:t>FUNÇÕES AGREGADAS - Exemplos 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idx="1"/>
          </p:nvPr>
        </p:nvSpPr>
        <p:spPr>
          <a:xfrm>
            <a:off x="539750" y="1096963"/>
            <a:ext cx="8604250" cy="44735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/>
              <a:t>  SELECT  </a:t>
            </a:r>
            <a:r>
              <a:rPr lang="en-GB" altLang="pt-BR" sz="2400">
                <a:solidFill>
                  <a:srgbClr val="FF0066"/>
                </a:solidFill>
              </a:rPr>
              <a:t>AVG</a:t>
            </a:r>
            <a:r>
              <a:rPr lang="en-GB" altLang="pt-BR" sz="2400"/>
              <a:t>(SalarioEmp) as  media  FROM  TABEMPREGADO;</a:t>
            </a:r>
            <a:br>
              <a:rPr lang="en-GB" altLang="pt-BR" sz="2400"/>
            </a:br>
            <a:r>
              <a:rPr lang="en-GB" altLang="pt-BR" sz="2200" i="1">
                <a:solidFill>
                  <a:srgbClr val="FF0066"/>
                </a:solidFill>
              </a:rPr>
              <a:t>mostra a media dos salários da tabela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400"/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/>
              <a:t>   SELECT  </a:t>
            </a:r>
            <a:r>
              <a:rPr lang="en-GB" altLang="pt-BR" sz="2400">
                <a:solidFill>
                  <a:srgbClr val="FF0066"/>
                </a:solidFill>
              </a:rPr>
              <a:t>SUM</a:t>
            </a:r>
            <a:r>
              <a:rPr lang="en-GB" altLang="pt-BR" sz="2400"/>
              <a:t>(SalarioEmp) as soma FROM TABEMPREGADO;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200" i="1">
                <a:solidFill>
                  <a:srgbClr val="FF0066"/>
                </a:solidFill>
              </a:rPr>
              <a:t>        mostra a soma de todos os salários da tabela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400"/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/>
              <a:t> SELECT DepNume as DEPTO,  </a:t>
            </a:r>
            <a:r>
              <a:rPr lang="en-GB" altLang="pt-BR" sz="2400">
                <a:solidFill>
                  <a:srgbClr val="FF0066"/>
                </a:solidFill>
              </a:rPr>
              <a:t>AVG</a:t>
            </a:r>
            <a:r>
              <a:rPr lang="en-GB" altLang="pt-BR" sz="2400"/>
              <a:t>(SalarioEmp)  as media FROM TABEMPREGADO  </a:t>
            </a:r>
            <a:r>
              <a:rPr lang="en-GB" altLang="pt-BR" sz="2400">
                <a:solidFill>
                  <a:srgbClr val="FF0066"/>
                </a:solidFill>
              </a:rPr>
              <a:t>GROUP BY </a:t>
            </a:r>
            <a:r>
              <a:rPr lang="en-GB" altLang="pt-BR" sz="2400"/>
              <a:t>DepNume;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200" i="1">
                <a:solidFill>
                  <a:srgbClr val="FF0066"/>
                </a:solidFill>
              </a:rPr>
              <a:t>     mostra o Número do depto, e a media dos salários, agrupado por Número do depto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400"/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/>
              <a:t>SELECT  DepNume, AVG(SalarioEmp) as media  FROM  TABEMPREGADO </a:t>
            </a:r>
            <a:r>
              <a:rPr lang="en-GB" altLang="pt-BR" sz="2400">
                <a:solidFill>
                  <a:srgbClr val="FF0066"/>
                </a:solidFill>
              </a:rPr>
              <a:t>GROUP BY </a:t>
            </a:r>
            <a:r>
              <a:rPr lang="en-GB" altLang="pt-BR" sz="2400"/>
              <a:t>DepNume </a:t>
            </a:r>
            <a:r>
              <a:rPr lang="en-GB" altLang="pt-BR" sz="2400">
                <a:solidFill>
                  <a:srgbClr val="FF0066"/>
                </a:solidFill>
              </a:rPr>
              <a:t>HAVING COUNT</a:t>
            </a:r>
            <a:r>
              <a:rPr lang="en-GB" altLang="pt-BR" sz="2400"/>
              <a:t>(*)  &gt;  3;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200" i="1">
                <a:solidFill>
                  <a:srgbClr val="FF0066"/>
                </a:solidFill>
              </a:rPr>
              <a:t>       mostra o Número do depto, e a media dos salários agrupado por Número do depto, desde que cada depto tenha mais de 3 empregados</a:t>
            </a:r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400"/>
          </a:p>
          <a:p>
            <a:pPr eaLnBrk="1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40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/>
              <a:t>Comando Insert - Sintaxes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idx="1"/>
          </p:nvPr>
        </p:nvSpPr>
        <p:spPr>
          <a:xfrm>
            <a:off x="246063" y="1143000"/>
            <a:ext cx="8674100" cy="4937125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dirty="0">
                <a:solidFill>
                  <a:srgbClr val="FF0066"/>
                </a:solidFill>
                <a:latin typeface="Arial" charset="0"/>
              </a:rPr>
              <a:t>INSERT</a:t>
            </a:r>
            <a:r>
              <a:rPr lang="en-GB" sz="2400" dirty="0">
                <a:solidFill>
                  <a:srgbClr val="FF6699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FF6699"/>
                </a:solidFill>
              </a:rPr>
              <a:t> </a:t>
            </a:r>
            <a:r>
              <a:rPr lang="en-GB" sz="2400" dirty="0">
                <a:solidFill>
                  <a:srgbClr val="FF0066"/>
                </a:solidFill>
                <a:latin typeface="Arial" charset="0"/>
              </a:rPr>
              <a:t>INTO</a:t>
            </a:r>
            <a:r>
              <a:rPr lang="en-GB" sz="2400" dirty="0">
                <a:solidFill>
                  <a:srgbClr val="FF6699"/>
                </a:solidFill>
                <a:latin typeface="Arial" charset="0"/>
              </a:rPr>
              <a:t> &lt;</a:t>
            </a:r>
            <a:r>
              <a:rPr lang="en-GB" sz="2400" dirty="0" err="1">
                <a:latin typeface="Arial" charset="0"/>
              </a:rPr>
              <a:t>nome_tabela</a:t>
            </a:r>
            <a:r>
              <a:rPr lang="en-GB" sz="2400" dirty="0">
                <a:solidFill>
                  <a:srgbClr val="FF6699"/>
                </a:solidFill>
                <a:latin typeface="Arial" charset="0"/>
              </a:rPr>
              <a:t>&gt; (</a:t>
            </a:r>
            <a:r>
              <a:rPr lang="en-GB" sz="2400" dirty="0">
                <a:latin typeface="Arial" charset="0"/>
              </a:rPr>
              <a:t>&lt;</a:t>
            </a:r>
            <a:r>
              <a:rPr lang="en-GB" sz="2400" dirty="0" err="1">
                <a:latin typeface="Arial" charset="0"/>
              </a:rPr>
              <a:t>lista</a:t>
            </a:r>
            <a:r>
              <a:rPr lang="en-GB" sz="2400" dirty="0">
                <a:latin typeface="Arial" charset="0"/>
              </a:rPr>
              <a:t> de </a:t>
            </a:r>
            <a:r>
              <a:rPr lang="en-GB" sz="2400" dirty="0" err="1">
                <a:latin typeface="Arial" charset="0"/>
              </a:rPr>
              <a:t>colunas</a:t>
            </a:r>
            <a:r>
              <a:rPr lang="en-GB" sz="2400" dirty="0">
                <a:solidFill>
                  <a:srgbClr val="FF6699"/>
                </a:solidFill>
                <a:latin typeface="Arial" charset="0"/>
              </a:rPr>
              <a:t>&gt;) </a:t>
            </a:r>
            <a:r>
              <a:rPr lang="en-GB" sz="2400" dirty="0">
                <a:solidFill>
                  <a:srgbClr val="FF0066"/>
                </a:solidFill>
                <a:latin typeface="Arial" charset="0"/>
              </a:rPr>
              <a:t>VALUES</a:t>
            </a:r>
            <a:r>
              <a:rPr lang="en-GB" sz="2400" dirty="0">
                <a:solidFill>
                  <a:srgbClr val="FF6699"/>
                </a:solidFill>
                <a:latin typeface="Arial" charset="0"/>
              </a:rPr>
              <a:t> (&lt;</a:t>
            </a:r>
            <a:r>
              <a:rPr lang="en-GB" sz="2400" dirty="0" err="1">
                <a:latin typeface="Arial" charset="0"/>
              </a:rPr>
              <a:t>lista</a:t>
            </a:r>
            <a:r>
              <a:rPr lang="en-GB" sz="2400" dirty="0">
                <a:latin typeface="Arial" charset="0"/>
              </a:rPr>
              <a:t> de </a:t>
            </a:r>
            <a:r>
              <a:rPr lang="en-GB" sz="2400" dirty="0" err="1">
                <a:latin typeface="Arial" charset="0"/>
              </a:rPr>
              <a:t>valores</a:t>
            </a:r>
            <a:r>
              <a:rPr lang="en-GB" sz="2400" dirty="0">
                <a:solidFill>
                  <a:srgbClr val="FF6699"/>
                </a:solidFill>
                <a:latin typeface="Arial" charset="0"/>
              </a:rPr>
              <a:t>&gt;)</a:t>
            </a:r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dirty="0">
                <a:latin typeface="Arial" charset="0"/>
              </a:rPr>
              <a:t>&lt;</a:t>
            </a:r>
            <a:r>
              <a:rPr lang="en-GB" sz="2400" dirty="0" err="1">
                <a:latin typeface="Arial" charset="0"/>
              </a:rPr>
              <a:t>lista</a:t>
            </a:r>
            <a:r>
              <a:rPr lang="en-GB" sz="2400" dirty="0">
                <a:latin typeface="Arial" charset="0"/>
              </a:rPr>
              <a:t> de </a:t>
            </a:r>
            <a:r>
              <a:rPr lang="en-GB" sz="2400" dirty="0" err="1">
                <a:latin typeface="Arial" charset="0"/>
              </a:rPr>
              <a:t>colunas</a:t>
            </a:r>
            <a:r>
              <a:rPr lang="en-GB" sz="2400" dirty="0">
                <a:latin typeface="Arial" charset="0"/>
              </a:rPr>
              <a:t>&gt;  </a:t>
            </a:r>
            <a:r>
              <a:rPr lang="en-GB" sz="2400" dirty="0">
                <a:solidFill>
                  <a:srgbClr val="FF6699"/>
                </a:solidFill>
                <a:latin typeface="Arial" charset="0"/>
              </a:rPr>
              <a:t>- </a:t>
            </a:r>
            <a:r>
              <a:rPr lang="en-GB" sz="2400" dirty="0">
                <a:latin typeface="Arial" charset="0"/>
              </a:rPr>
              <a:t>é a </a:t>
            </a:r>
            <a:r>
              <a:rPr lang="en-GB" sz="2400" dirty="0" err="1">
                <a:latin typeface="Arial" charset="0"/>
              </a:rPr>
              <a:t>relação</a:t>
            </a:r>
            <a:r>
              <a:rPr lang="en-GB" sz="2400" dirty="0">
                <a:latin typeface="Arial" charset="0"/>
              </a:rPr>
              <a:t> das </a:t>
            </a:r>
            <a:r>
              <a:rPr lang="en-GB" sz="2400" dirty="0" err="1">
                <a:latin typeface="Arial" charset="0"/>
              </a:rPr>
              <a:t>colunas</a:t>
            </a:r>
            <a:r>
              <a:rPr lang="en-GB" sz="2400" dirty="0">
                <a:latin typeface="Arial" charset="0"/>
              </a:rPr>
              <a:t> </a:t>
            </a:r>
            <a:r>
              <a:rPr lang="en-GB" sz="2400" dirty="0" err="1">
                <a:latin typeface="Arial" charset="0"/>
              </a:rPr>
              <a:t>cujos</a:t>
            </a:r>
            <a:r>
              <a:rPr lang="en-GB" sz="2400" dirty="0">
                <a:latin typeface="Arial" charset="0"/>
              </a:rPr>
              <a:t> </a:t>
            </a:r>
            <a:r>
              <a:rPr lang="en-GB" sz="2400" dirty="0" err="1">
                <a:latin typeface="Arial" charset="0"/>
              </a:rPr>
              <a:t>valores</a:t>
            </a:r>
            <a:r>
              <a:rPr lang="en-GB" sz="2400" dirty="0">
                <a:latin typeface="Arial" charset="0"/>
              </a:rPr>
              <a:t> </a:t>
            </a:r>
            <a:r>
              <a:rPr lang="en-GB" sz="2400" dirty="0" err="1">
                <a:latin typeface="Arial" charset="0"/>
              </a:rPr>
              <a:t>serão</a:t>
            </a:r>
            <a:r>
              <a:rPr lang="en-GB" sz="2400" dirty="0">
                <a:latin typeface="Arial" charset="0"/>
              </a:rPr>
              <a:t> </a:t>
            </a:r>
            <a:r>
              <a:rPr lang="en-GB" sz="2400" dirty="0" err="1">
                <a:latin typeface="Arial" charset="0"/>
              </a:rPr>
              <a:t>mencionados</a:t>
            </a:r>
            <a:r>
              <a:rPr lang="en-GB" sz="2400" dirty="0">
                <a:latin typeface="Arial" charset="0"/>
              </a:rPr>
              <a:t>  </a:t>
            </a:r>
            <a:r>
              <a:rPr lang="en-GB" sz="2400" dirty="0" err="1">
                <a:latin typeface="Arial" charset="0"/>
              </a:rPr>
              <a:t>em</a:t>
            </a:r>
            <a:r>
              <a:rPr lang="en-GB" sz="2400" dirty="0">
                <a:latin typeface="Arial" charset="0"/>
              </a:rPr>
              <a:t> </a:t>
            </a:r>
            <a:r>
              <a:rPr lang="en-GB" sz="2400" dirty="0">
                <a:solidFill>
                  <a:srgbClr val="FF6699"/>
                </a:solidFill>
                <a:latin typeface="Arial" charset="0"/>
              </a:rPr>
              <a:t>VALUES</a:t>
            </a:r>
          </a:p>
          <a:p>
            <a:pPr lvl="2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dirty="0">
                <a:latin typeface="Arial" charset="0"/>
              </a:rPr>
              <a:t>se a </a:t>
            </a:r>
            <a:r>
              <a:rPr lang="en-GB" dirty="0" err="1">
                <a:latin typeface="Arial" charset="0"/>
              </a:rPr>
              <a:t>lista</a:t>
            </a:r>
            <a:r>
              <a:rPr lang="en-GB" dirty="0">
                <a:latin typeface="Arial" charset="0"/>
              </a:rPr>
              <a:t> de </a:t>
            </a:r>
            <a:r>
              <a:rPr lang="en-GB" dirty="0" err="1">
                <a:latin typeface="Arial" charset="0"/>
              </a:rPr>
              <a:t>colunas</a:t>
            </a:r>
            <a:r>
              <a:rPr lang="en-GB" dirty="0">
                <a:latin typeface="Arial" charset="0"/>
              </a:rPr>
              <a:t> for </a:t>
            </a:r>
            <a:r>
              <a:rPr lang="en-GB" dirty="0" err="1">
                <a:latin typeface="Arial" charset="0"/>
              </a:rPr>
              <a:t>omitida</a:t>
            </a:r>
            <a:r>
              <a:rPr lang="en-GB" dirty="0">
                <a:latin typeface="Arial" charset="0"/>
              </a:rPr>
              <a:t>, </a:t>
            </a:r>
            <a:r>
              <a:rPr lang="en-GB" dirty="0" err="1">
                <a:latin typeface="Arial" charset="0"/>
              </a:rPr>
              <a:t>os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valores</a:t>
            </a:r>
            <a:r>
              <a:rPr lang="en-GB" dirty="0">
                <a:latin typeface="Arial" charset="0"/>
              </a:rPr>
              <a:t> de </a:t>
            </a:r>
            <a:r>
              <a:rPr lang="en-GB" dirty="0" err="1">
                <a:latin typeface="Arial" charset="0"/>
              </a:rPr>
              <a:t>todas</a:t>
            </a:r>
            <a:r>
              <a:rPr lang="en-GB" dirty="0">
                <a:latin typeface="Arial" charset="0"/>
              </a:rPr>
              <a:t> as </a:t>
            </a:r>
            <a:r>
              <a:rPr lang="en-GB" dirty="0" err="1">
                <a:latin typeface="Arial" charset="0"/>
              </a:rPr>
              <a:t>colunas</a:t>
            </a:r>
            <a:r>
              <a:rPr lang="en-GB" dirty="0">
                <a:latin typeface="Arial" charset="0"/>
              </a:rPr>
              <a:t>  </a:t>
            </a:r>
            <a:r>
              <a:rPr lang="en-GB" dirty="0" err="1">
                <a:latin typeface="Arial" charset="0"/>
              </a:rPr>
              <a:t>deverão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ser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informados</a:t>
            </a:r>
            <a:r>
              <a:rPr lang="en-GB" dirty="0">
                <a:latin typeface="Arial" charset="0"/>
              </a:rPr>
              <a:t>  </a:t>
            </a:r>
            <a:r>
              <a:rPr lang="en-GB" dirty="0" err="1">
                <a:latin typeface="Arial" charset="0"/>
              </a:rPr>
              <a:t>em</a:t>
            </a:r>
            <a:r>
              <a:rPr lang="en-GB" dirty="0">
                <a:latin typeface="Arial" charset="0"/>
              </a:rPr>
              <a:t> </a:t>
            </a:r>
            <a:r>
              <a:rPr lang="en-GB" dirty="0">
                <a:solidFill>
                  <a:srgbClr val="FF6699"/>
                </a:solidFill>
                <a:latin typeface="Arial" charset="0"/>
              </a:rPr>
              <a:t>VALUES</a:t>
            </a:r>
            <a:r>
              <a:rPr lang="en-GB" dirty="0">
                <a:latin typeface="Arial" charset="0"/>
              </a:rPr>
              <a:t>  </a:t>
            </a:r>
            <a:r>
              <a:rPr lang="en-GB" dirty="0" err="1">
                <a:latin typeface="Arial" charset="0"/>
              </a:rPr>
              <a:t>na</a:t>
            </a:r>
            <a:r>
              <a:rPr lang="en-GB" dirty="0">
                <a:latin typeface="Arial" charset="0"/>
              </a:rPr>
              <a:t> </a:t>
            </a:r>
            <a:r>
              <a:rPr lang="en-GB" dirty="0" err="1">
                <a:latin typeface="Arial" charset="0"/>
              </a:rPr>
              <a:t>mesma</a:t>
            </a:r>
            <a:r>
              <a:rPr lang="en-GB" dirty="0">
                <a:latin typeface="Arial" charset="0"/>
              </a:rPr>
              <a:t>  </a:t>
            </a:r>
            <a:r>
              <a:rPr lang="en-GB" dirty="0" err="1">
                <a:latin typeface="Arial" charset="0"/>
              </a:rPr>
              <a:t>ordem</a:t>
            </a:r>
            <a:r>
              <a:rPr lang="en-GB" dirty="0">
                <a:latin typeface="Arial" charset="0"/>
              </a:rPr>
              <a:t> de </a:t>
            </a:r>
            <a:r>
              <a:rPr lang="en-GB" dirty="0" err="1">
                <a:latin typeface="Arial" charset="0"/>
              </a:rPr>
              <a:t>criação</a:t>
            </a:r>
            <a:r>
              <a:rPr lang="en-GB" dirty="0">
                <a:latin typeface="Arial" charset="0"/>
              </a:rPr>
              <a:t> da </a:t>
            </a:r>
            <a:r>
              <a:rPr lang="en-GB" dirty="0" err="1">
                <a:latin typeface="Arial" charset="0"/>
              </a:rPr>
              <a:t>tabela</a:t>
            </a:r>
            <a:endParaRPr lang="en-GB" dirty="0">
              <a:latin typeface="Arial" charset="0"/>
            </a:endParaRPr>
          </a:p>
          <a:p>
            <a:pPr marL="274638" lvl="2" indent="0" eaLnBrk="1" fontAlgn="auto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446088" algn="l"/>
                <a:tab pos="45720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dirty="0">
              <a:latin typeface="Arial" charset="0"/>
            </a:endParaRPr>
          </a:p>
          <a:p>
            <a:pPr marL="274638" lvl="2" indent="0" eaLnBrk="1" fontAlgn="auto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446088" algn="l"/>
                <a:tab pos="45720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b="1" dirty="0" err="1">
                <a:latin typeface="Arial" charset="0"/>
              </a:rPr>
              <a:t>Outra</a:t>
            </a:r>
            <a:r>
              <a:rPr lang="en-GB" b="1" dirty="0">
                <a:latin typeface="Arial" charset="0"/>
              </a:rPr>
              <a:t> forma…</a:t>
            </a:r>
          </a:p>
          <a:p>
            <a:pPr marL="274638" lvl="2" indent="0" eaLnBrk="1" fontAlgn="auto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446088" algn="l"/>
                <a:tab pos="45720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dirty="0">
              <a:latin typeface="Arial" charset="0"/>
            </a:endParaRPr>
          </a:p>
          <a:p>
            <a:pPr marL="285750" lvl="1" eaLnBrk="1" fontAlgn="auto" hangingPunct="1"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dirty="0">
                <a:solidFill>
                  <a:srgbClr val="FF0066"/>
                </a:solidFill>
                <a:latin typeface="Arial" charset="0"/>
              </a:rPr>
              <a:t>INSERT</a:t>
            </a:r>
            <a:r>
              <a:rPr lang="en-GB" sz="2400" dirty="0">
                <a:solidFill>
                  <a:srgbClr val="FF6699"/>
                </a:solidFill>
                <a:latin typeface="Arial" charset="0"/>
              </a:rPr>
              <a:t> </a:t>
            </a:r>
            <a:r>
              <a:rPr lang="en-GB" sz="2400" dirty="0">
                <a:solidFill>
                  <a:srgbClr val="FF6699"/>
                </a:solidFill>
              </a:rPr>
              <a:t> </a:t>
            </a:r>
            <a:r>
              <a:rPr lang="en-GB" sz="2400" dirty="0">
                <a:solidFill>
                  <a:srgbClr val="FF0066"/>
                </a:solidFill>
                <a:latin typeface="Arial" charset="0"/>
              </a:rPr>
              <a:t>INTO</a:t>
            </a:r>
            <a:r>
              <a:rPr lang="en-GB" sz="2400" dirty="0">
                <a:solidFill>
                  <a:srgbClr val="FF6699"/>
                </a:solidFill>
                <a:latin typeface="Arial" charset="0"/>
              </a:rPr>
              <a:t> &lt;</a:t>
            </a:r>
            <a:r>
              <a:rPr lang="en-GB" sz="2400" dirty="0" err="1">
                <a:latin typeface="Arial" charset="0"/>
              </a:rPr>
              <a:t>nome_tabela</a:t>
            </a:r>
            <a:r>
              <a:rPr lang="en-GB" sz="2400" dirty="0">
                <a:solidFill>
                  <a:srgbClr val="FF6699"/>
                </a:solidFill>
                <a:latin typeface="Arial" charset="0"/>
              </a:rPr>
              <a:t>&gt; SET </a:t>
            </a:r>
            <a:r>
              <a:rPr lang="en-GB" sz="2400" dirty="0">
                <a:latin typeface="Arial" charset="0"/>
              </a:rPr>
              <a:t>&lt;nome_coluna1&gt; = &lt;valor1&gt;, &lt;nome_coluna2&gt;= &lt;valor2&gt;, ….</a:t>
            </a:r>
            <a:endParaRPr lang="en-GB" sz="2400"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/>
              <a:t>Comando Insert - Exemplos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idx="1"/>
          </p:nvPr>
        </p:nvSpPr>
        <p:spPr>
          <a:xfrm>
            <a:off x="468313" y="1484313"/>
            <a:ext cx="8675687" cy="4824412"/>
          </a:xfrm>
        </p:spPr>
        <p:txBody>
          <a:bodyPr rtlCol="0">
            <a:normAutofit lnSpcReduction="10000"/>
          </a:bodyPr>
          <a:lstStyle/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dirty="0"/>
              <a:t>INSERT INTO TABDEPTO (</a:t>
            </a:r>
            <a:r>
              <a:rPr lang="en-GB" sz="2400" dirty="0" err="1"/>
              <a:t>DepNume</a:t>
            </a:r>
            <a:r>
              <a:rPr lang="en-GB" sz="2400" dirty="0"/>
              <a:t>, </a:t>
            </a:r>
            <a:r>
              <a:rPr lang="en-GB" sz="2400" dirty="0" err="1"/>
              <a:t>DepNome</a:t>
            </a:r>
            <a:r>
              <a:rPr lang="en-GB" sz="2400" dirty="0"/>
              <a:t>, </a:t>
            </a:r>
            <a:r>
              <a:rPr lang="en-GB" sz="2400" dirty="0" err="1"/>
              <a:t>DepLoca</a:t>
            </a:r>
            <a:r>
              <a:rPr lang="en-GB" sz="2400" dirty="0"/>
              <a:t>) VALUES (70,’PRODUCAO’, ’RIO DE JANEIRO’);</a:t>
            </a:r>
            <a:br>
              <a:rPr lang="en-GB" sz="2400" dirty="0"/>
            </a:br>
            <a:endParaRPr lang="en-GB" sz="2400" dirty="0"/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dirty="0"/>
              <a:t>INSERT INTO TABALUNO (</a:t>
            </a:r>
            <a:r>
              <a:rPr lang="en-GB" sz="2400" dirty="0" err="1"/>
              <a:t>matricula</a:t>
            </a:r>
            <a:r>
              <a:rPr lang="en-GB" sz="2400" dirty="0"/>
              <a:t>, </a:t>
            </a:r>
            <a:r>
              <a:rPr lang="en-GB" sz="2400" dirty="0" err="1"/>
              <a:t>nome</a:t>
            </a:r>
            <a:r>
              <a:rPr lang="en-GB" sz="2400" dirty="0"/>
              <a:t>, nota)   VALUES (16, ‘Francisco ‘, 7.5);</a:t>
            </a:r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sz="2400" dirty="0"/>
          </a:p>
          <a:p>
            <a:pPr marL="457200" lvl="1" indent="0" eaLnBrk="1" fontAlgn="auto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dirty="0"/>
              <a:t>INSERT INTO TABALUNO VALUES (18, ‘Renato ‘ , ’Cardoso’, ‘m’, ‘1998-10-16’, 7.5);</a:t>
            </a:r>
          </a:p>
          <a:p>
            <a:pPr marL="457200" lvl="1" indent="0" eaLnBrk="1" fontAlgn="auto" hangingPunct="1"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sz="2400" dirty="0"/>
          </a:p>
          <a:p>
            <a:pPr marL="457200" lvl="1" indent="0" eaLnBrk="1" fontAlgn="auto" hangingPunct="1">
              <a:spcBef>
                <a:spcPts val="450"/>
              </a:spcBef>
              <a:spcAft>
                <a:spcPts val="0"/>
              </a:spcAft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400" dirty="0"/>
              <a:t>INSERT INTO TABALUNO  SET </a:t>
            </a:r>
            <a:r>
              <a:rPr lang="en-GB" sz="2400" dirty="0" err="1"/>
              <a:t>matricula</a:t>
            </a:r>
            <a:r>
              <a:rPr lang="en-GB" sz="2400" dirty="0"/>
              <a:t>=20, </a:t>
            </a:r>
            <a:r>
              <a:rPr lang="en-GB" sz="2400" dirty="0" err="1"/>
              <a:t>nome</a:t>
            </a:r>
            <a:r>
              <a:rPr lang="en-GB" sz="2400" dirty="0"/>
              <a:t>=‘Marta’, </a:t>
            </a:r>
            <a:r>
              <a:rPr lang="en-GB" sz="2400" dirty="0" err="1"/>
              <a:t>sobrenome</a:t>
            </a:r>
            <a:r>
              <a:rPr lang="en-GB" sz="2400" dirty="0"/>
              <a:t>=‘</a:t>
            </a:r>
            <a:r>
              <a:rPr lang="en-GB" sz="2400" dirty="0" err="1"/>
              <a:t>Mendonça</a:t>
            </a:r>
            <a:r>
              <a:rPr lang="en-GB" sz="2400" dirty="0"/>
              <a:t>’, </a:t>
            </a:r>
            <a:r>
              <a:rPr lang="en-GB" sz="2400" dirty="0" err="1"/>
              <a:t>sexo</a:t>
            </a:r>
            <a:r>
              <a:rPr lang="en-GB" sz="2400" dirty="0"/>
              <a:t>=‘f’, </a:t>
            </a:r>
            <a:r>
              <a:rPr lang="en-GB" sz="2400" dirty="0" err="1"/>
              <a:t>datanasc</a:t>
            </a:r>
            <a:r>
              <a:rPr lang="en-GB" sz="2400" dirty="0"/>
              <a:t>= ‘1990-12-25’;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 sz="3600"/>
              <a:t>Comando Update – Sinataxe e Exemplos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idx="1"/>
          </p:nvPr>
        </p:nvSpPr>
        <p:spPr>
          <a:xfrm>
            <a:off x="468313" y="1484313"/>
            <a:ext cx="8675687" cy="4824412"/>
          </a:xfrm>
        </p:spPr>
        <p:txBody>
          <a:bodyPr rtlCol="0">
            <a:normAutofit fontScale="92500" lnSpcReduction="10000"/>
          </a:bodyPr>
          <a:lstStyle/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dirty="0">
                <a:solidFill>
                  <a:srgbClr val="FF0066"/>
                </a:solidFill>
                <a:latin typeface="Arial" charset="0"/>
              </a:rPr>
              <a:t>UPDATE &lt;</a:t>
            </a:r>
            <a:r>
              <a:rPr lang="en-GB" dirty="0" err="1">
                <a:latin typeface="Arial" charset="0"/>
              </a:rPr>
              <a:t>nome_tabela</a:t>
            </a:r>
            <a:r>
              <a:rPr lang="en-GB" dirty="0">
                <a:solidFill>
                  <a:srgbClr val="FF0066"/>
                </a:solidFill>
                <a:latin typeface="Arial" charset="0"/>
              </a:rPr>
              <a:t>&gt; SET &lt;</a:t>
            </a:r>
            <a:r>
              <a:rPr lang="en-GB" dirty="0" err="1">
                <a:latin typeface="Arial" charset="0"/>
              </a:rPr>
              <a:t>coluna</a:t>
            </a:r>
            <a:r>
              <a:rPr lang="en-GB" dirty="0">
                <a:solidFill>
                  <a:srgbClr val="FF0066"/>
                </a:solidFill>
                <a:latin typeface="Arial" charset="0"/>
              </a:rPr>
              <a:t>&gt;=&lt;</a:t>
            </a:r>
            <a:r>
              <a:rPr lang="en-GB" dirty="0" err="1">
                <a:latin typeface="Arial" charset="0"/>
              </a:rPr>
              <a:t>novo_valor</a:t>
            </a:r>
            <a:r>
              <a:rPr lang="en-GB" dirty="0">
                <a:solidFill>
                  <a:srgbClr val="FF0066"/>
                </a:solidFill>
                <a:latin typeface="Arial" charset="0"/>
              </a:rPr>
              <a:t>&gt;,</a:t>
            </a:r>
            <a:r>
              <a:rPr lang="en-GB" dirty="0">
                <a:latin typeface="Arial" charset="0"/>
              </a:rPr>
              <a:t>[&lt;coluna2&gt;=&lt;valor2&gt;]…</a:t>
            </a:r>
            <a:r>
              <a:rPr lang="en-GB" dirty="0">
                <a:solidFill>
                  <a:srgbClr val="FF0066"/>
                </a:solidFill>
                <a:latin typeface="Arial" charset="0"/>
              </a:rPr>
              <a:t> [WHERE &lt;</a:t>
            </a:r>
            <a:r>
              <a:rPr lang="en-GB" dirty="0" err="1">
                <a:latin typeface="Arial" charset="0"/>
              </a:rPr>
              <a:t>condição</a:t>
            </a:r>
            <a:r>
              <a:rPr lang="en-GB" dirty="0">
                <a:solidFill>
                  <a:srgbClr val="FF0066"/>
                </a:solidFill>
                <a:latin typeface="Arial" charset="0"/>
              </a:rPr>
              <a:t>&gt;]</a:t>
            </a:r>
            <a:br>
              <a:rPr lang="en-GB" dirty="0">
                <a:solidFill>
                  <a:srgbClr val="FF0066"/>
                </a:solidFill>
                <a:latin typeface="Arial" charset="0"/>
              </a:rPr>
            </a:br>
            <a:endParaRPr lang="en-GB" dirty="0">
              <a:solidFill>
                <a:srgbClr val="FF0066"/>
              </a:solidFill>
              <a:latin typeface="Arial" charset="0"/>
            </a:endParaRPr>
          </a:p>
          <a:p>
            <a:pPr lvl="1" eaLnBrk="1" fontAlgn="auto" hangingPunct="1">
              <a:spcBef>
                <a:spcPts val="1200"/>
              </a:spcBef>
              <a:spcAft>
                <a:spcPts val="30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dirty="0" err="1">
                <a:solidFill>
                  <a:srgbClr val="FF0066"/>
                </a:solidFill>
                <a:latin typeface="Arial" charset="0"/>
              </a:rPr>
              <a:t>Exemplos</a:t>
            </a:r>
            <a:r>
              <a:rPr lang="en-GB" dirty="0">
                <a:solidFill>
                  <a:srgbClr val="FF0066"/>
                </a:solidFill>
                <a:latin typeface="Arial" charset="0"/>
              </a:rPr>
              <a:t>:</a:t>
            </a:r>
          </a:p>
          <a:p>
            <a:pPr lvl="1" eaLnBrk="1" fontAlgn="auto" hangingPunct="1">
              <a:spcBef>
                <a:spcPts val="45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600" dirty="0"/>
              <a:t>UPDATE TABFUNC  SET bonus=1000;</a:t>
            </a:r>
          </a:p>
          <a:p>
            <a:pPr lvl="1" eaLnBrk="1" fontAlgn="auto" hangingPunct="1">
              <a:spcBef>
                <a:spcPts val="45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sz="2600" dirty="0"/>
          </a:p>
          <a:p>
            <a:pPr lvl="1" eaLnBrk="1" fontAlgn="auto" hangingPunct="1">
              <a:spcBef>
                <a:spcPts val="45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600" dirty="0"/>
              <a:t>UPDATE TABFUNC  SET </a:t>
            </a:r>
            <a:r>
              <a:rPr lang="en-GB" sz="2600" dirty="0" err="1"/>
              <a:t>salario</a:t>
            </a:r>
            <a:r>
              <a:rPr lang="en-GB" sz="2600" dirty="0"/>
              <a:t>=5000, bonus = 1000 WHERE </a:t>
            </a:r>
            <a:r>
              <a:rPr lang="en-GB" sz="2600" dirty="0" err="1"/>
              <a:t>matricula</a:t>
            </a:r>
            <a:r>
              <a:rPr lang="en-GB" sz="2600" dirty="0"/>
              <a:t>=100;</a:t>
            </a:r>
          </a:p>
          <a:p>
            <a:pPr lvl="1" eaLnBrk="1" fontAlgn="auto" hangingPunct="1">
              <a:spcBef>
                <a:spcPts val="45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sz="2600" dirty="0"/>
          </a:p>
          <a:p>
            <a:pPr lvl="1" eaLnBrk="1" fontAlgn="auto" hangingPunct="1">
              <a:spcBef>
                <a:spcPts val="450"/>
              </a:spcBef>
              <a:spcAft>
                <a:spcPts val="0"/>
              </a:spcAft>
              <a:buFont typeface="Arial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sz="2600" dirty="0"/>
              <a:t>UPDATE TABEMPREGADO SET  </a:t>
            </a:r>
            <a:r>
              <a:rPr lang="en-GB" sz="2600" dirty="0" err="1"/>
              <a:t>SalarioEmp</a:t>
            </a:r>
            <a:r>
              <a:rPr lang="en-GB" sz="2600" dirty="0"/>
              <a:t>  = </a:t>
            </a:r>
            <a:r>
              <a:rPr lang="en-GB" sz="2600" dirty="0" err="1"/>
              <a:t>SalarioEmp</a:t>
            </a:r>
            <a:r>
              <a:rPr lang="en-GB" sz="2600" dirty="0"/>
              <a:t>* 1.2  WHERE  </a:t>
            </a:r>
            <a:r>
              <a:rPr lang="en-GB" sz="2600" dirty="0" err="1"/>
              <a:t>SalarioEmp</a:t>
            </a:r>
            <a:r>
              <a:rPr lang="en-GB" sz="2600" dirty="0"/>
              <a:t> &lt; 1000;</a:t>
            </a:r>
          </a:p>
          <a:p>
            <a:pPr lvl="1" eaLnBrk="1" fontAlgn="auto" hangingPunct="1">
              <a:spcBef>
                <a:spcPts val="450"/>
              </a:spcBef>
              <a:spcAft>
                <a:spcPts val="0"/>
              </a:spcAft>
              <a:buFont typeface="Times New Roman" pitchFamily="16" charset="0"/>
              <a:buChar char="–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sz="1800" dirty="0"/>
          </a:p>
          <a:p>
            <a:pPr lvl="1" eaLnBrk="1" fontAlgn="auto" hangingPunct="1">
              <a:spcBef>
                <a:spcPts val="450"/>
              </a:spcBef>
              <a:spcAft>
                <a:spcPts val="0"/>
              </a:spcAft>
              <a:buFont typeface="Times New Roman" pitchFamily="16" charset="0"/>
              <a:buChar char="–"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sz="1800"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 sz="3600"/>
              <a:t>Comando DELETE – Sinataxe e Exemplos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1752600"/>
            <a:ext cx="8462962" cy="3525838"/>
          </a:xfrm>
        </p:spPr>
        <p:txBody>
          <a:bodyPr/>
          <a:lstStyle/>
          <a:p>
            <a:pPr eaLnBrk="1" hangingPunct="1">
              <a:spcBef>
                <a:spcPts val="1200"/>
              </a:spcBef>
              <a:spcAft>
                <a:spcPts val="30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800">
                <a:solidFill>
                  <a:srgbClr val="FF0066"/>
                </a:solidFill>
                <a:latin typeface="Arial" panose="020B0604020202020204" pitchFamily="34" charset="0"/>
              </a:rPr>
              <a:t>DELETE  FROM </a:t>
            </a:r>
            <a:r>
              <a:rPr lang="en-GB" altLang="pt-BR" sz="2800">
                <a:latin typeface="Arial" panose="020B0604020202020204" pitchFamily="34" charset="0"/>
              </a:rPr>
              <a:t>&lt;nome_tabela&gt; </a:t>
            </a:r>
            <a:r>
              <a:rPr lang="en-GB" altLang="pt-BR" sz="2800">
                <a:solidFill>
                  <a:srgbClr val="FF0066"/>
                </a:solidFill>
                <a:latin typeface="Arial" panose="020B0604020202020204" pitchFamily="34" charset="0"/>
              </a:rPr>
              <a:t>WHERE</a:t>
            </a:r>
            <a:r>
              <a:rPr lang="en-GB" altLang="pt-BR" sz="2800">
                <a:solidFill>
                  <a:srgbClr val="FF6699"/>
                </a:solidFill>
                <a:latin typeface="Arial" panose="020B0604020202020204" pitchFamily="34" charset="0"/>
              </a:rPr>
              <a:t> </a:t>
            </a:r>
            <a:r>
              <a:rPr lang="en-GB" altLang="pt-BR" sz="2800">
                <a:latin typeface="Arial" panose="020B0604020202020204" pitchFamily="34" charset="0"/>
              </a:rPr>
              <a:t>&lt;condição&gt;</a:t>
            </a:r>
          </a:p>
          <a:p>
            <a:pPr eaLnBrk="1" hangingPunct="1">
              <a:spcBef>
                <a:spcPts val="12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800">
              <a:latin typeface="Arial" panose="020B0604020202020204" pitchFamily="34" charset="0"/>
            </a:endParaRPr>
          </a:p>
          <a:p>
            <a:pPr eaLnBrk="1" hangingPunct="1">
              <a:spcBef>
                <a:spcPts val="12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800">
                <a:latin typeface="Arial" panose="020B0604020202020204" pitchFamily="34" charset="0"/>
              </a:rPr>
              <a:t>Exemplos: </a:t>
            </a:r>
          </a:p>
          <a:p>
            <a:pPr eaLnBrk="1" hangingPunct="1">
              <a:spcBef>
                <a:spcPts val="12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800">
              <a:latin typeface="Arial" panose="020B0604020202020204" pitchFamily="34" charset="0"/>
            </a:endParaRPr>
          </a:p>
          <a:p>
            <a:pPr lvl="1" eaLnBrk="1" hangingPunct="1"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/>
              <a:t>DELETE FROM TABEMPREGADO WHERE  EmpNum  =1234;</a:t>
            </a:r>
          </a:p>
          <a:p>
            <a:pPr lvl="1" eaLnBrk="1" hangingPunct="1"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400"/>
          </a:p>
          <a:p>
            <a:pPr lvl="1" eaLnBrk="1" hangingPunct="1">
              <a:spcBef>
                <a:spcPts val="450"/>
              </a:spcBef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400"/>
              <a:t>DELETE FROM  INATIVOS  WHERE Datademissao &lt; ‘1970-01-01’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/>
              <a:t>Comando SELECT 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idx="1"/>
          </p:nvPr>
        </p:nvSpPr>
        <p:spPr>
          <a:xfrm>
            <a:off x="684213" y="1412875"/>
            <a:ext cx="8058150" cy="2667000"/>
          </a:xfrm>
        </p:spPr>
        <p:txBody>
          <a:bodyPr/>
          <a:lstStyle/>
          <a:p>
            <a:pPr eaLnBrk="1" hangingPunct="1">
              <a:spcBef>
                <a:spcPts val="700"/>
              </a:spcBef>
              <a:buClr>
                <a:srgbClr val="CC0066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800"/>
              <a:t>Facilita o estabelecimento de critérios de seleção e busca que satisfaçam as necessidades da aplicação.</a:t>
            </a:r>
          </a:p>
          <a:p>
            <a:pPr eaLnBrk="1" hangingPunct="1">
              <a:spcBef>
                <a:spcPts val="700"/>
              </a:spcBef>
              <a:buClr>
                <a:srgbClr val="CC0066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800"/>
          </a:p>
          <a:p>
            <a:pPr eaLnBrk="1" hangingPunct="1">
              <a:spcBef>
                <a:spcPts val="700"/>
              </a:spcBef>
              <a:buClr>
                <a:srgbClr val="CC0066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altLang="pt-BR" sz="2800"/>
              <a:t>Exemplo:</a:t>
            </a:r>
          </a:p>
          <a:p>
            <a:pPr eaLnBrk="1" hangingPunct="1">
              <a:spcBef>
                <a:spcPts val="700"/>
              </a:spcBef>
              <a:buClr>
                <a:srgbClr val="CC0066"/>
              </a:buClr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altLang="pt-BR" sz="2800"/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84213" y="3500438"/>
            <a:ext cx="7772400" cy="1747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lvl="1">
              <a:buClr>
                <a:srgbClr val="FFFFCC"/>
              </a:buClr>
              <a:buSzPct val="100000"/>
              <a:buFont typeface="Times New Roman" panose="02020603050405020304" pitchFamily="18" charset="0"/>
              <a:buNone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en-GB" dirty="0">
                <a:solidFill>
                  <a:schemeClr val="tx1"/>
                </a:solidFill>
                <a:latin typeface="+mj-lt"/>
              </a:rPr>
              <a:t>SELECT  </a:t>
            </a:r>
            <a:r>
              <a:rPr lang="en-GB" dirty="0" err="1">
                <a:solidFill>
                  <a:schemeClr val="tx1"/>
                </a:solidFill>
                <a:latin typeface="+mj-lt"/>
              </a:rPr>
              <a:t>nome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 FROM </a:t>
            </a:r>
            <a:r>
              <a:rPr lang="en-GB" dirty="0" err="1">
                <a:solidFill>
                  <a:schemeClr val="tx1"/>
                </a:solidFill>
                <a:latin typeface="+mj-lt"/>
              </a:rPr>
              <a:t>tabpessoas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 WHERE </a:t>
            </a:r>
            <a:r>
              <a:rPr lang="en-GB" dirty="0" err="1">
                <a:solidFill>
                  <a:schemeClr val="tx1"/>
                </a:solidFill>
                <a:latin typeface="+mj-lt"/>
              </a:rPr>
              <a:t>idade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 &gt; 18 					    AND </a:t>
            </a:r>
            <a:r>
              <a:rPr lang="en-GB" dirty="0" err="1">
                <a:solidFill>
                  <a:schemeClr val="tx1"/>
                </a:solidFill>
                <a:latin typeface="+mj-lt"/>
              </a:rPr>
              <a:t>salario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 &lt; 1000</a:t>
            </a:r>
          </a:p>
          <a:p>
            <a:pPr lvl="1">
              <a:buClr>
                <a:srgbClr val="FFFFCC"/>
              </a:buClr>
              <a:buSzPct val="100000"/>
              <a:buFont typeface="Times New Roman" panose="02020603050405020304" pitchFamily="18" charset="0"/>
              <a:buNone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en-GB" dirty="0">
                <a:solidFill>
                  <a:schemeClr val="tx1"/>
                </a:solidFill>
                <a:latin typeface="+mj-lt"/>
              </a:rPr>
              <a:t>					    AND </a:t>
            </a:r>
            <a:r>
              <a:rPr lang="en-GB" dirty="0" err="1">
                <a:solidFill>
                  <a:schemeClr val="tx1"/>
                </a:solidFill>
                <a:latin typeface="+mj-lt"/>
              </a:rPr>
              <a:t>sexo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 =‘F’</a:t>
            </a:r>
          </a:p>
          <a:p>
            <a:pPr>
              <a:spcBef>
                <a:spcPts val="1500"/>
              </a:spcBef>
              <a:buClr>
                <a:srgbClr val="FFFFCC"/>
              </a:buClr>
              <a:buSzPct val="100000"/>
              <a:buFont typeface="Times New Roman" panose="02020603050405020304" pitchFamily="18" charset="0"/>
              <a:buNone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755650" y="4797425"/>
            <a:ext cx="7993063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1500"/>
              </a:spcBef>
              <a:buClr>
                <a:srgbClr val="FF7C80"/>
              </a:buClr>
              <a:buFont typeface="Times New Roman" panose="02020603050405020304" pitchFamily="18" charset="0"/>
              <a:buNone/>
            </a:pPr>
            <a:r>
              <a:rPr lang="en-GB" altLang="pt-BR" sz="2400">
                <a:solidFill>
                  <a:srgbClr val="FF0066"/>
                </a:solidFill>
                <a:latin typeface="Times New Roman" panose="02020603050405020304" pitchFamily="18" charset="0"/>
              </a:rPr>
              <a:t>	Esta instrução pode ser traduzida por: </a:t>
            </a:r>
          </a:p>
          <a:p>
            <a:pPr>
              <a:spcBef>
                <a:spcPts val="1125"/>
              </a:spcBef>
              <a:buClr>
                <a:srgbClr val="FFFFCC"/>
              </a:buClr>
              <a:buFont typeface="Times New Roman" panose="02020603050405020304" pitchFamily="18" charset="0"/>
              <a:buNone/>
            </a:pPr>
            <a:r>
              <a:rPr lang="en-GB" altLang="pt-BR" sz="2400">
                <a:latin typeface="Times New Roman" panose="02020603050405020304" pitchFamily="18" charset="0"/>
              </a:rPr>
              <a:t>	</a:t>
            </a:r>
            <a:r>
              <a:rPr lang="en-GB" altLang="pt-BR" sz="1800" i="1">
                <a:latin typeface="Arial" panose="020B0604020202020204" pitchFamily="34" charset="0"/>
                <a:cs typeface="Arial" panose="020B0604020202020204" pitchFamily="34" charset="0"/>
              </a:rPr>
              <a:t>Selecione  todos os NOMEs das mulheres  presentes na tabela  TABPESSOAS que  tenham  IDADE superior à 18 anos  e SALÁRIO  menor que R$ 1.000,00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/>
              <a:t>Comando SELECT 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idx="1"/>
          </p:nvPr>
        </p:nvSpPr>
        <p:spPr>
          <a:xfrm>
            <a:off x="762000" y="1676400"/>
            <a:ext cx="8382000" cy="2667000"/>
          </a:xfrm>
        </p:spPr>
        <p:txBody>
          <a:bodyPr/>
          <a:lstStyle/>
          <a:p>
            <a:pPr eaLnBrk="1" hangingPunct="1">
              <a:spcBef>
                <a:spcPts val="700"/>
              </a:spcBef>
              <a:buClr>
                <a:srgbClr val="CC0066"/>
              </a:buClr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r>
              <a:rPr lang="en-GB" altLang="pt-BR" sz="2800" dirty="0"/>
              <a:t>Se </a:t>
            </a:r>
            <a:r>
              <a:rPr lang="en-GB" altLang="pt-BR" sz="2800" dirty="0" err="1"/>
              <a:t>quisermos</a:t>
            </a:r>
            <a:r>
              <a:rPr lang="en-GB" altLang="pt-BR" sz="2800" dirty="0"/>
              <a:t> </a:t>
            </a:r>
            <a:r>
              <a:rPr lang="en-GB" altLang="pt-BR" sz="2800" dirty="0" err="1"/>
              <a:t>ver</a:t>
            </a:r>
            <a:r>
              <a:rPr lang="en-GB" altLang="pt-BR" sz="2800" dirty="0"/>
              <a:t> </a:t>
            </a:r>
            <a:r>
              <a:rPr lang="en-GB" altLang="pt-BR" sz="2800" dirty="0" err="1"/>
              <a:t>além</a:t>
            </a:r>
            <a:r>
              <a:rPr lang="en-GB" altLang="pt-BR" sz="2800" dirty="0"/>
              <a:t> do </a:t>
            </a:r>
            <a:r>
              <a:rPr lang="en-GB" altLang="pt-BR" sz="2800" dirty="0" err="1"/>
              <a:t>nome</a:t>
            </a:r>
            <a:r>
              <a:rPr lang="en-GB" altLang="pt-BR" sz="2800" dirty="0"/>
              <a:t> </a:t>
            </a:r>
            <a:r>
              <a:rPr lang="en-GB" altLang="pt-BR" sz="2800" dirty="0" err="1"/>
              <a:t>outras</a:t>
            </a:r>
            <a:r>
              <a:rPr lang="en-GB" altLang="pt-BR" sz="2800" dirty="0"/>
              <a:t> </a:t>
            </a:r>
            <a:r>
              <a:rPr lang="en-GB" altLang="pt-BR" sz="2800" dirty="0" err="1"/>
              <a:t>características</a:t>
            </a:r>
            <a:r>
              <a:rPr lang="en-GB" altLang="pt-BR" sz="2800" dirty="0"/>
              <a:t> </a:t>
            </a:r>
            <a:r>
              <a:rPr lang="en-GB" altLang="pt-BR" sz="2800" dirty="0" err="1"/>
              <a:t>como</a:t>
            </a:r>
            <a:r>
              <a:rPr lang="en-GB" altLang="pt-BR" sz="2800" dirty="0"/>
              <a:t> </a:t>
            </a:r>
            <a:r>
              <a:rPr lang="en-GB" altLang="pt-BR" sz="2800" dirty="0" err="1"/>
              <a:t>idade</a:t>
            </a:r>
            <a:r>
              <a:rPr lang="en-GB" altLang="pt-BR" sz="2800" dirty="0"/>
              <a:t> e </a:t>
            </a:r>
            <a:r>
              <a:rPr lang="en-GB" altLang="pt-BR" sz="2800" dirty="0" err="1"/>
              <a:t>salário</a:t>
            </a:r>
            <a:r>
              <a:rPr lang="en-GB" altLang="pt-BR" sz="2800" dirty="0"/>
              <a:t>, que </a:t>
            </a:r>
            <a:r>
              <a:rPr lang="en-GB" altLang="pt-BR" sz="2800" dirty="0" err="1"/>
              <a:t>modificações</a:t>
            </a:r>
            <a:r>
              <a:rPr lang="en-GB" altLang="pt-BR" sz="2800" dirty="0"/>
              <a:t> </a:t>
            </a:r>
            <a:r>
              <a:rPr lang="en-GB" altLang="pt-BR" sz="2800" dirty="0" err="1"/>
              <a:t>devem</a:t>
            </a:r>
            <a:r>
              <a:rPr lang="en-GB" altLang="pt-BR" sz="2800" dirty="0"/>
              <a:t> </a:t>
            </a:r>
            <a:r>
              <a:rPr lang="en-GB" altLang="pt-BR" sz="2800" dirty="0" err="1"/>
              <a:t>ser</a:t>
            </a:r>
            <a:r>
              <a:rPr lang="en-GB" altLang="pt-BR" sz="2800" dirty="0"/>
              <a:t> </a:t>
            </a:r>
            <a:r>
              <a:rPr lang="en-GB" altLang="pt-BR" sz="2800" dirty="0" err="1"/>
              <a:t>feitas</a:t>
            </a:r>
            <a:r>
              <a:rPr lang="en-GB" altLang="pt-BR" sz="2800" dirty="0"/>
              <a:t> no </a:t>
            </a:r>
            <a:r>
              <a:rPr lang="en-GB" altLang="pt-BR" sz="2800" dirty="0" err="1"/>
              <a:t>comando</a:t>
            </a:r>
            <a:r>
              <a:rPr lang="en-GB" altLang="pt-BR" sz="2800" dirty="0"/>
              <a:t> </a:t>
            </a:r>
            <a:r>
              <a:rPr lang="en-GB" altLang="pt-BR" sz="2800" dirty="0" err="1"/>
              <a:t>abaixo</a:t>
            </a:r>
            <a:r>
              <a:rPr lang="en-GB" altLang="pt-BR" sz="2800" dirty="0"/>
              <a:t>?</a:t>
            </a:r>
          </a:p>
          <a:p>
            <a:pPr marL="0" indent="0" eaLnBrk="1" hangingPunct="1">
              <a:spcBef>
                <a:spcPts val="700"/>
              </a:spcBef>
              <a:buClr>
                <a:srgbClr val="CC0066"/>
              </a:buClr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altLang="pt-BR" sz="2800" dirty="0"/>
          </a:p>
          <a:p>
            <a:pPr marL="0" indent="0" eaLnBrk="1" hangingPunct="1">
              <a:spcBef>
                <a:spcPts val="700"/>
              </a:spcBef>
              <a:buClr>
                <a:srgbClr val="CC0066"/>
              </a:buClr>
              <a:buFont typeface="Arial" panose="020B0604020202020204" pitchFamily="34" charset="0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/>
            </a:pPr>
            <a:endParaRPr lang="en-GB" altLang="pt-BR" sz="2800" dirty="0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762000" y="5300663"/>
            <a:ext cx="777240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>
              <a:spcBef>
                <a:spcPct val="0"/>
              </a:spcBef>
              <a:buClr>
                <a:srgbClr val="FF7C80"/>
              </a:buClr>
              <a:buFont typeface="Times New Roman" panose="02020603050405020304" pitchFamily="18" charset="0"/>
              <a:buNone/>
            </a:pPr>
            <a:r>
              <a:rPr lang="en-GB" altLang="pt-BR" sz="24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  nome, idade, salario  FROM tabpessoas 		WHERE idade &gt; 18 	AND salario &lt; 1000</a:t>
            </a:r>
          </a:p>
          <a:p>
            <a:pPr lvl="1">
              <a:spcBef>
                <a:spcPct val="0"/>
              </a:spcBef>
              <a:buClr>
                <a:srgbClr val="FF7C80"/>
              </a:buClr>
              <a:buFont typeface="Times New Roman" panose="02020603050405020304" pitchFamily="18" charset="0"/>
              <a:buNone/>
            </a:pPr>
            <a:r>
              <a:rPr lang="en-GB" altLang="pt-BR" sz="24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          AND sexo =‘F’</a:t>
            </a:r>
          </a:p>
          <a:p>
            <a:pPr>
              <a:spcBef>
                <a:spcPts val="1500"/>
              </a:spcBef>
              <a:buClr>
                <a:srgbClr val="FF7C80"/>
              </a:buClr>
              <a:buFont typeface="Times New Roman" panose="02020603050405020304" pitchFamily="18" charset="0"/>
              <a:buNone/>
            </a:pPr>
            <a:endParaRPr lang="en-GB" altLang="pt-BR" sz="2400">
              <a:solidFill>
                <a:srgbClr val="FF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900113" y="3068638"/>
            <a:ext cx="7772400" cy="213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lvl="1">
              <a:buClr>
                <a:srgbClr val="FFFFCC"/>
              </a:buClr>
              <a:buSzPct val="100000"/>
              <a:buFont typeface="Times New Roman" panose="02020603050405020304" pitchFamily="18" charset="0"/>
              <a:buNone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endParaRPr lang="en-GB" dirty="0">
              <a:solidFill>
                <a:schemeClr val="tx1"/>
              </a:solidFill>
              <a:latin typeface="+mj-lt"/>
            </a:endParaRPr>
          </a:p>
          <a:p>
            <a:pPr lvl="1">
              <a:buClr>
                <a:srgbClr val="FFFFCC"/>
              </a:buClr>
              <a:buSzPct val="100000"/>
              <a:buFont typeface="Times New Roman" panose="02020603050405020304" pitchFamily="18" charset="0"/>
              <a:buNone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en-GB" dirty="0">
                <a:solidFill>
                  <a:schemeClr val="tx1"/>
                </a:solidFill>
                <a:latin typeface="+mj-lt"/>
              </a:rPr>
              <a:t>SELECT  </a:t>
            </a:r>
            <a:r>
              <a:rPr lang="en-GB" dirty="0" err="1">
                <a:solidFill>
                  <a:schemeClr val="tx1"/>
                </a:solidFill>
                <a:latin typeface="+mj-lt"/>
              </a:rPr>
              <a:t>nome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 FROM </a:t>
            </a:r>
            <a:r>
              <a:rPr lang="en-GB" dirty="0" err="1">
                <a:solidFill>
                  <a:schemeClr val="tx1"/>
                </a:solidFill>
                <a:latin typeface="+mj-lt"/>
              </a:rPr>
              <a:t>tabpessoas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 WHERE </a:t>
            </a:r>
            <a:r>
              <a:rPr lang="en-GB" dirty="0" err="1">
                <a:solidFill>
                  <a:schemeClr val="tx1"/>
                </a:solidFill>
                <a:latin typeface="+mj-lt"/>
              </a:rPr>
              <a:t>idade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 &gt; 18 					    AND </a:t>
            </a:r>
            <a:r>
              <a:rPr lang="en-GB" dirty="0" err="1">
                <a:solidFill>
                  <a:schemeClr val="tx1"/>
                </a:solidFill>
                <a:latin typeface="+mj-lt"/>
              </a:rPr>
              <a:t>salario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 &lt; 1000</a:t>
            </a:r>
          </a:p>
          <a:p>
            <a:pPr lvl="1">
              <a:buClr>
                <a:srgbClr val="FFFFCC"/>
              </a:buClr>
              <a:buSzPct val="100000"/>
              <a:buFont typeface="Times New Roman" panose="02020603050405020304" pitchFamily="18" charset="0"/>
              <a:buNone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r>
              <a:rPr lang="en-GB" dirty="0">
                <a:solidFill>
                  <a:schemeClr val="tx1"/>
                </a:solidFill>
                <a:latin typeface="+mj-lt"/>
              </a:rPr>
              <a:t>					    AND </a:t>
            </a:r>
            <a:r>
              <a:rPr lang="en-GB" dirty="0" err="1">
                <a:solidFill>
                  <a:schemeClr val="tx1"/>
                </a:solidFill>
                <a:latin typeface="+mj-lt"/>
              </a:rPr>
              <a:t>sexo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 =‘F’</a:t>
            </a:r>
          </a:p>
          <a:p>
            <a:pPr>
              <a:spcBef>
                <a:spcPts val="1500"/>
              </a:spcBef>
              <a:buClr>
                <a:srgbClr val="FFFFCC"/>
              </a:buClr>
              <a:buSzPct val="100000"/>
              <a:buFont typeface="Times New Roman" panose="02020603050405020304" pitchFamily="18" charset="0"/>
              <a:buNone/>
              <a:tabLst>
                <a:tab pos="45720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  <a:defRPr/>
            </a:pPr>
            <a:endParaRPr lang="en-GB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827088" y="3357563"/>
            <a:ext cx="6913562" cy="9350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FFCC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pt-BR"/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>
          <a:xfrm>
            <a:off x="365125" y="1196975"/>
            <a:ext cx="8778875" cy="43148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ts val="1200"/>
              </a:spcBef>
              <a:spcAft>
                <a:spcPts val="300"/>
              </a:spcAft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>
                <a:latin typeface="Arial" panose="020B0604020202020204" pitchFamily="34" charset="0"/>
              </a:rPr>
              <a:t>É a construção mais largamente utilizada em programas (VB, Java, Etc.) </a:t>
            </a:r>
            <a:r>
              <a:rPr lang="en-GB" altLang="pt-BR" sz="2200">
                <a:solidFill>
                  <a:srgbClr val="FF7C80"/>
                </a:solidFill>
              </a:rPr>
              <a:t>	</a:t>
            </a:r>
          </a:p>
          <a:p>
            <a:pPr eaLnBrk="1" hangingPunct="1">
              <a:lnSpc>
                <a:spcPct val="80000"/>
              </a:lnSpc>
              <a:spcBef>
                <a:spcPts val="1200"/>
              </a:spcBef>
              <a:spcAft>
                <a:spcPts val="300"/>
              </a:spcAft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 b="1">
                <a:solidFill>
                  <a:srgbClr val="FF0066"/>
                </a:solidFill>
                <a:latin typeface="Arial" panose="020B0604020202020204" pitchFamily="34" charset="0"/>
              </a:rPr>
              <a:t>Função</a:t>
            </a:r>
            <a:r>
              <a:rPr lang="en-GB" altLang="pt-BR" sz="2200">
                <a:solidFill>
                  <a:srgbClr val="FF7C80"/>
                </a:solidFill>
                <a:latin typeface="Arial" panose="020B0604020202020204" pitchFamily="34" charset="0"/>
              </a:rPr>
              <a:t>: </a:t>
            </a:r>
            <a:r>
              <a:rPr lang="en-GB" altLang="pt-BR" sz="2200">
                <a:latin typeface="Arial" panose="020B0604020202020204" pitchFamily="34" charset="0"/>
              </a:rPr>
              <a:t> Selecionar um conjunto de registros em uma ou mais tabelas que atendam a uma determinada condição</a:t>
            </a:r>
          </a:p>
          <a:p>
            <a:pPr lvl="1" eaLnBrk="1" hangingPunct="1">
              <a:lnSpc>
                <a:spcPct val="80000"/>
              </a:lnSpc>
              <a:spcBef>
                <a:spcPts val="12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 b="1">
                <a:solidFill>
                  <a:srgbClr val="FF0066"/>
                </a:solidFill>
                <a:latin typeface="Arial" panose="020B0604020202020204" pitchFamily="34" charset="0"/>
              </a:rPr>
              <a:t>Sintaxe:</a:t>
            </a:r>
            <a:r>
              <a:rPr lang="en-GB" altLang="pt-BR" sz="1800" b="1">
                <a:latin typeface="Arial" panose="020B0604020202020204" pitchFamily="34" charset="0"/>
              </a:rPr>
              <a:t> </a:t>
            </a: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 b="1"/>
              <a:t>	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SELECT </a:t>
            </a:r>
            <a:b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 {     *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GB" altLang="pt-BR" sz="2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[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DISTINCT/DISTINCTROW ] 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&lt;nome-coluna&gt;, ...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 }</a:t>
            </a:r>
            <a:endParaRPr lang="en-GB" altLang="pt-BR" sz="2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	FROM 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&lt;nome-tabela&gt;  [, &lt;nome-tabela&gt;]</a:t>
            </a:r>
            <a:b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en-GB" altLang="pt-BR" b="1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 [WHERE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&lt;condição&gt;]</a:t>
            </a: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   		[ORDER BY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&lt;nome-coluna&gt;  [ASC /</a:t>
            </a:r>
            <a:r>
              <a:rPr lang="en-GB" altLang="pt-BR" sz="2200" u="sng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DESC]]</a:t>
            </a: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		[GROUP BY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&lt;nome-coluna&gt;]  [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HAVING</a:t>
            </a:r>
            <a:r>
              <a:rPr lang="en-GB" altLang="pt-BR" sz="2200">
                <a:latin typeface="Arial" panose="020B0604020202020204" pitchFamily="34" charset="0"/>
                <a:cs typeface="Arial" panose="020B0604020202020204" pitchFamily="34" charset="0"/>
              </a:rPr>
              <a:t> &lt;condição&gt;]</a:t>
            </a:r>
            <a:r>
              <a:rPr lang="en-GB" altLang="pt-BR" sz="22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pt-BR" b="1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GB" altLang="pt-BR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spcAft>
                <a:spcPts val="300"/>
              </a:spcAft>
              <a:buFont typeface="Times New Roman" panose="02020603050405020304" pitchFamily="18" charset="0"/>
              <a:buNone/>
              <a:tabLst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329863" algn="l"/>
                <a:tab pos="10779125" algn="l"/>
              </a:tabLst>
            </a:pPr>
            <a:r>
              <a:rPr lang="en-GB" altLang="pt-BR" sz="2200">
                <a:solidFill>
                  <a:srgbClr val="FF7C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			</a:t>
            </a:r>
            <a:r>
              <a:rPr lang="en-GB" altLang="pt-BR" sz="22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mais opções....</a:t>
            </a:r>
          </a:p>
        </p:txBody>
      </p:sp>
      <p:sp>
        <p:nvSpPr>
          <p:cNvPr id="19460" name="Rectangle 1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t-BR" sz="3600"/>
              <a:t>Comando </a:t>
            </a:r>
            <a:r>
              <a:rPr lang="en-GB" altLang="pt-BR" sz="3600">
                <a:solidFill>
                  <a:srgbClr val="FF0066"/>
                </a:solidFill>
              </a:rPr>
              <a:t>SELECT</a:t>
            </a:r>
            <a:r>
              <a:rPr lang="en-GB" altLang="pt-BR" sz="3600"/>
              <a:t> do SQL - </a:t>
            </a:r>
            <a:r>
              <a:rPr lang="en-GB" altLang="pt-BR" sz="3600">
                <a:solidFill>
                  <a:srgbClr val="FF0000"/>
                </a:solidFill>
              </a:rPr>
              <a:t>sintaxe </a:t>
            </a:r>
          </a:p>
        </p:txBody>
      </p:sp>
      <p:sp>
        <p:nvSpPr>
          <p:cNvPr id="19461" name="CaixaDeTexto 3"/>
          <p:cNvSpPr txBox="1">
            <a:spLocks noChangeArrowheads="1"/>
          </p:cNvSpPr>
          <p:nvPr/>
        </p:nvSpPr>
        <p:spPr bwMode="auto">
          <a:xfrm>
            <a:off x="2484438" y="3429000"/>
            <a:ext cx="688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>
                <a:srgbClr val="FFFFCC"/>
              </a:buClr>
              <a:buFont typeface="Times New Roman" panose="02020603050405020304" pitchFamily="18" charset="0"/>
              <a:buNone/>
            </a:pPr>
            <a:r>
              <a:rPr lang="en-US" altLang="pt-BR" sz="2400">
                <a:solidFill>
                  <a:srgbClr val="FF0000"/>
                </a:solidFill>
                <a:latin typeface="Times New Roman" panose="02020603050405020304" pitchFamily="18" charset="0"/>
              </a:rPr>
              <a:t>ou</a:t>
            </a:r>
            <a:r>
              <a:rPr lang="en-US" altLang="pt-BR" sz="2400">
                <a:solidFill>
                  <a:schemeClr val="bg1"/>
                </a:solidFill>
                <a:latin typeface="Times New Roman" panose="02020603050405020304" pitchFamily="18" charset="0"/>
              </a:rPr>
              <a:t>u</a:t>
            </a:r>
            <a:endParaRPr lang="pt-BR" altLang="pt-BR" sz="2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976</TotalTime>
  <Words>762</Words>
  <Application>Microsoft Office PowerPoint</Application>
  <PresentationFormat>Apresentação na tela (4:3)</PresentationFormat>
  <Paragraphs>186</Paragraphs>
  <Slides>21</Slides>
  <Notes>13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6" baseType="lpstr">
      <vt:lpstr>Times New Roman</vt:lpstr>
      <vt:lpstr>Calibri</vt:lpstr>
      <vt:lpstr>Arial</vt:lpstr>
      <vt:lpstr>Wingdings</vt:lpstr>
      <vt:lpstr>Tema do Office</vt:lpstr>
      <vt:lpstr>SQL – COMANDOS DML</vt:lpstr>
      <vt:lpstr>A Linguagem SQL - DML </vt:lpstr>
      <vt:lpstr>Comando Insert - Sintaxes</vt:lpstr>
      <vt:lpstr>Comando Insert - Exemplos</vt:lpstr>
      <vt:lpstr>Comando Update – Sinataxe e Exemplos</vt:lpstr>
      <vt:lpstr>Comando DELETE – Sinataxe e Exemplos</vt:lpstr>
      <vt:lpstr>Comando SELECT </vt:lpstr>
      <vt:lpstr>Comando SELECT </vt:lpstr>
      <vt:lpstr>Comando SELECT do SQL - sintaxe </vt:lpstr>
      <vt:lpstr>Comando SELECT do SQL - sintaxe </vt:lpstr>
      <vt:lpstr>Algumas Construções Possíveis</vt:lpstr>
      <vt:lpstr>Algumas Construções Possíveis</vt:lpstr>
      <vt:lpstr>OPERADORES CONDICIONAIS - SQL(cont.)</vt:lpstr>
      <vt:lpstr>Exemplos</vt:lpstr>
      <vt:lpstr>Exemplos</vt:lpstr>
      <vt:lpstr>Exemplos</vt:lpstr>
      <vt:lpstr>Comando SELECT – (cont.)</vt:lpstr>
      <vt:lpstr>Comando SELECT – (cont.)</vt:lpstr>
      <vt:lpstr>Comando SELECT do SQL – (cont.) </vt:lpstr>
      <vt:lpstr>FUNÇÕES AGREGADAS - Exemplos </vt:lpstr>
      <vt:lpstr>FUNÇÕES AGREGADAS - Exemplos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INTRODUÇÃO  AO  SQL</dc:title>
  <dc:creator>Rosana</dc:creator>
  <cp:lastModifiedBy>Windows User</cp:lastModifiedBy>
  <cp:revision>47</cp:revision>
  <dcterms:modified xsi:type="dcterms:W3CDTF">2016-08-29T17:34:12Z</dcterms:modified>
</cp:coreProperties>
</file>