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80" r:id="rId4"/>
    <p:sldId id="275" r:id="rId5"/>
    <p:sldId id="262" r:id="rId6"/>
    <p:sldId id="277" r:id="rId7"/>
    <p:sldId id="273" r:id="rId8"/>
    <p:sldId id="269" r:id="rId9"/>
    <p:sldId id="278" r:id="rId10"/>
    <p:sldId id="270" r:id="rId11"/>
    <p:sldId id="271" r:id="rId12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678" y="48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0C6BD06-DFC8-4205-8791-4031BE7386DB}" type="datetimeFigureOut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FF9C87C-F499-41BA-BCE9-80E2CFD1604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62386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BB659-70CA-4748-9521-5A2AD77789A8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37F5F-1EDD-471E-AC7E-D2A1EB25FA6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CC6C6-2CB1-4529-982F-163EDAD1C41E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F9C10-777E-4F7D-9AC6-85E70918D26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01816-3D4D-47D4-B812-7EF46B70B0AA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41128-6AC2-44CE-A29F-755DBE2B205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5C7F9-E603-4AF1-A058-8A2A9CC5AE71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64132-44B2-47DC-A94C-1A7111B76E1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D3181-2FDD-482D-B391-15439D3A48DD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94DDE-1BB9-4D46-9001-0BEB298C246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1A85B-5C0D-443E-9FEC-38F6DC857EE2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C7FA1-93EC-4229-99AB-233365DEE1E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00A63-917D-4C27-9591-154EB4498AE6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A8A67-1DB0-4C6C-AEA1-6E990414612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86416-CB44-44F9-9678-C44239BA6B48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CC4AC-F9CB-468B-8130-6EA434DDF57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825C2-2E14-4E2C-95CB-E788E084BB8A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CE60A-A569-4B71-AA8C-26A76254A51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D9A61-CF7D-48D5-9752-8F9C0857BF8C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BEF85-EB9E-4C1F-8E49-35148F85D45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437CC-DD52-4D6C-B4DD-CDDEBBB0EA09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2A964-6073-4122-BC36-959C3E03AA3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 estilo do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0DBAA3-72BE-470E-A34E-FD8A0B26B1E6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1FEB80-0629-40DA-B92F-72537EAE0B2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ítulo 1"/>
          <p:cNvSpPr>
            <a:spLocks noGrp="1"/>
          </p:cNvSpPr>
          <p:nvPr>
            <p:ph type="ctrTitle"/>
          </p:nvPr>
        </p:nvSpPr>
        <p:spPr>
          <a:xfrm>
            <a:off x="571500" y="1500188"/>
            <a:ext cx="7772400" cy="1470025"/>
          </a:xfrm>
        </p:spPr>
        <p:txBody>
          <a:bodyPr/>
          <a:lstStyle/>
          <a:p>
            <a:pPr eaLnBrk="1" hangingPunct="1"/>
            <a:r>
              <a:rPr lang="pt-BR" dirty="0"/>
              <a:t>Comandos DDL (Data </a:t>
            </a:r>
            <a:r>
              <a:rPr lang="pt-BR" dirty="0" err="1"/>
              <a:t>Definition</a:t>
            </a:r>
            <a:r>
              <a:rPr lang="pt-BR" dirty="0"/>
              <a:t> </a:t>
            </a:r>
            <a:r>
              <a:rPr lang="pt-BR" dirty="0" err="1"/>
              <a:t>Language</a:t>
            </a:r>
            <a:r>
              <a:rPr lang="pt-BR" dirty="0"/>
              <a:t>) - 2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643313"/>
            <a:ext cx="6400800" cy="1995487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3800" dirty="0" err="1"/>
              <a:t>MySql</a:t>
            </a:r>
            <a:endParaRPr lang="pt-BR" sz="38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sz="38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2800" i="1" dirty="0"/>
              <a:t>Prof. Rosana </a:t>
            </a:r>
            <a:r>
              <a:rPr lang="pt-BR" sz="2800" i="1" dirty="0" err="1"/>
              <a:t>Traversa</a:t>
            </a:r>
            <a:endParaRPr lang="pt-BR" sz="2800" i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24AA8B-3F03-472C-BD39-5D92C3ACD730}" type="slidenum">
              <a:rPr lang="pt-BR" smtClean="0"/>
              <a:pPr>
                <a:defRPr/>
              </a:pPr>
              <a:t>1</a:t>
            </a:fld>
            <a:endParaRPr lang="pt-B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ítulo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pt-BR"/>
              <a:t>Constraints</a:t>
            </a:r>
          </a:p>
        </p:txBody>
      </p:sp>
      <p:sp>
        <p:nvSpPr>
          <p:cNvPr id="11267" name="Espaço Reservado para Conteúdo 2"/>
          <p:cNvSpPr>
            <a:spLocks noGrp="1"/>
          </p:cNvSpPr>
          <p:nvPr>
            <p:ph idx="1"/>
          </p:nvPr>
        </p:nvSpPr>
        <p:spPr>
          <a:xfrm>
            <a:off x="323850" y="1196975"/>
            <a:ext cx="8229600" cy="4525963"/>
          </a:xfrm>
        </p:spPr>
        <p:txBody>
          <a:bodyPr/>
          <a:lstStyle/>
          <a:p>
            <a:pPr eaLnBrk="1" hangingPunct="1"/>
            <a:r>
              <a:rPr lang="pt-BR" sz="2400" dirty="0"/>
              <a:t>O termo </a:t>
            </a:r>
            <a:r>
              <a:rPr lang="pt-BR" sz="2400" b="1" dirty="0" err="1"/>
              <a:t>Constraint</a:t>
            </a:r>
            <a:r>
              <a:rPr lang="pt-BR" sz="2400" dirty="0"/>
              <a:t> refere-se a uma restrição  </a:t>
            </a:r>
            <a:r>
              <a:rPr lang="pt-BR" sz="2400" b="1" dirty="0"/>
              <a:t>nomeada</a:t>
            </a:r>
            <a:r>
              <a:rPr lang="pt-BR" sz="2400" dirty="0"/>
              <a:t>  que pode se relacionar à chave estrangeira, à chave primária , ou ainda a alguma condição </a:t>
            </a:r>
            <a:r>
              <a:rPr lang="pt-BR" sz="2400" dirty="0" err="1"/>
              <a:t>check</a:t>
            </a:r>
            <a:r>
              <a:rPr lang="pt-BR" sz="2400" dirty="0"/>
              <a:t>, </a:t>
            </a:r>
            <a:r>
              <a:rPr lang="pt-BR" sz="2400" dirty="0" err="1"/>
              <a:t>null</a:t>
            </a:r>
            <a:r>
              <a:rPr lang="pt-BR" sz="2400" dirty="0"/>
              <a:t> ou default .</a:t>
            </a:r>
            <a:endParaRPr lang="pt-BR" sz="2000" i="1" dirty="0">
              <a:solidFill>
                <a:srgbClr val="0070C0"/>
              </a:solidFill>
            </a:endParaRPr>
          </a:p>
          <a:p>
            <a:pPr eaLnBrk="1" hangingPunct="1"/>
            <a:r>
              <a:rPr lang="pt-BR" sz="2400" dirty="0"/>
              <a:t>A </a:t>
            </a:r>
            <a:r>
              <a:rPr lang="pt-BR" sz="2400" dirty="0" err="1"/>
              <a:t>constraint</a:t>
            </a:r>
            <a:r>
              <a:rPr lang="pt-BR" sz="2400" dirty="0"/>
              <a:t>, por ser nomeada, pode ser removida.</a:t>
            </a:r>
          </a:p>
          <a:p>
            <a:pPr eaLnBrk="1" hangingPunct="1"/>
            <a:r>
              <a:rPr lang="pt-BR" sz="2400" b="1" dirty="0"/>
              <a:t>Exemplos:</a:t>
            </a:r>
          </a:p>
          <a:p>
            <a:pPr eaLnBrk="1" hangingPunct="1">
              <a:buFont typeface="Arial" charset="0"/>
              <a:buNone/>
            </a:pPr>
            <a:r>
              <a:rPr lang="pt-BR" sz="2400" dirty="0"/>
              <a:t>	ALTER TABLE </a:t>
            </a:r>
            <a:r>
              <a:rPr lang="pt-BR" sz="2400" dirty="0" err="1"/>
              <a:t>tabitemnota</a:t>
            </a:r>
            <a:r>
              <a:rPr lang="pt-BR" sz="2400" dirty="0"/>
              <a:t> </a:t>
            </a:r>
            <a:r>
              <a:rPr lang="pt-BR" sz="2400" dirty="0" err="1"/>
              <a:t>drop</a:t>
            </a:r>
            <a:r>
              <a:rPr lang="pt-BR" sz="2400" dirty="0"/>
              <a:t> </a:t>
            </a:r>
            <a:r>
              <a:rPr lang="pt-BR" sz="2400" dirty="0" err="1"/>
              <a:t>constraint</a:t>
            </a:r>
            <a:r>
              <a:rPr lang="pt-BR" sz="2400" dirty="0"/>
              <a:t> </a:t>
            </a:r>
            <a:r>
              <a:rPr lang="pt-BR" sz="2400" dirty="0" err="1"/>
              <a:t>fk_codproduto</a:t>
            </a:r>
            <a:endParaRPr lang="pt-BR" sz="2400" dirty="0"/>
          </a:p>
          <a:p>
            <a:pPr eaLnBrk="1" hangingPunct="1">
              <a:buFont typeface="Arial" charset="0"/>
              <a:buNone/>
            </a:pPr>
            <a:r>
              <a:rPr lang="pt-BR" sz="2400" dirty="0"/>
              <a:t>    </a:t>
            </a:r>
            <a:r>
              <a:rPr lang="pt-BR" sz="2400" dirty="0">
                <a:solidFill>
                  <a:srgbClr val="0070C0"/>
                </a:solidFill>
              </a:rPr>
              <a:t>( exclui a restrição de chave estrangeira </a:t>
            </a:r>
            <a:r>
              <a:rPr lang="pt-BR" sz="2400" dirty="0" err="1">
                <a:solidFill>
                  <a:srgbClr val="0070C0"/>
                </a:solidFill>
              </a:rPr>
              <a:t>fk_codproduto</a:t>
            </a:r>
            <a:r>
              <a:rPr lang="pt-BR" sz="2400" dirty="0">
                <a:solidFill>
                  <a:srgbClr val="0070C0"/>
                </a:solidFill>
              </a:rPr>
              <a:t> </a:t>
            </a:r>
            <a:r>
              <a:rPr lang="pt-BR" sz="2400" dirty="0" err="1">
                <a:solidFill>
                  <a:srgbClr val="0070C0"/>
                </a:solidFill>
              </a:rPr>
              <a:t>dA</a:t>
            </a:r>
            <a:r>
              <a:rPr lang="pt-BR" sz="2400" dirty="0">
                <a:solidFill>
                  <a:srgbClr val="0070C0"/>
                </a:solidFill>
              </a:rPr>
              <a:t> tabela </a:t>
            </a:r>
            <a:r>
              <a:rPr lang="pt-BR" sz="2400" dirty="0" err="1">
                <a:solidFill>
                  <a:srgbClr val="0070C0"/>
                </a:solidFill>
              </a:rPr>
              <a:t>tabitemnota</a:t>
            </a:r>
            <a:r>
              <a:rPr lang="pt-BR" sz="2400" dirty="0">
                <a:solidFill>
                  <a:srgbClr val="0070C0"/>
                </a:solidFill>
              </a:rPr>
              <a:t> sem eliminar o campo </a:t>
            </a:r>
            <a:r>
              <a:rPr lang="pt-BR" sz="2400" dirty="0" err="1">
                <a:solidFill>
                  <a:srgbClr val="0070C0"/>
                </a:solidFill>
              </a:rPr>
              <a:t>codproduto</a:t>
            </a:r>
            <a:r>
              <a:rPr lang="pt-BR" sz="2400" dirty="0">
                <a:solidFill>
                  <a:srgbClr val="0070C0"/>
                </a:solidFill>
              </a:rPr>
              <a:t>)</a:t>
            </a:r>
          </a:p>
          <a:p>
            <a:pPr eaLnBrk="1" hangingPunct="1">
              <a:buFont typeface="Arial" charset="0"/>
              <a:buNone/>
            </a:pPr>
            <a:r>
              <a:rPr lang="pt-BR" sz="2400" dirty="0"/>
              <a:t>     ALTER TABLE  </a:t>
            </a:r>
            <a:r>
              <a:rPr lang="pt-BR" sz="2400" dirty="0" err="1"/>
              <a:t>tabitemnota</a:t>
            </a:r>
            <a:r>
              <a:rPr lang="pt-BR" sz="2400" dirty="0"/>
              <a:t> </a:t>
            </a:r>
            <a:r>
              <a:rPr lang="pt-BR" sz="2400" dirty="0" err="1"/>
              <a:t>add</a:t>
            </a:r>
            <a:r>
              <a:rPr lang="pt-BR" sz="2400" dirty="0"/>
              <a:t>  </a:t>
            </a:r>
            <a:r>
              <a:rPr lang="pt-BR" sz="2400" dirty="0" err="1"/>
              <a:t>constraint</a:t>
            </a:r>
            <a:r>
              <a:rPr lang="pt-BR" sz="2400" dirty="0"/>
              <a:t> </a:t>
            </a:r>
            <a:r>
              <a:rPr lang="pt-BR" sz="2400" dirty="0" err="1"/>
              <a:t>fk_codproduto</a:t>
            </a:r>
            <a:endParaRPr lang="pt-BR" sz="2400" dirty="0"/>
          </a:p>
          <a:p>
            <a:pPr eaLnBrk="1" hangingPunct="1">
              <a:buFont typeface="Arial" charset="0"/>
              <a:buNone/>
            </a:pPr>
            <a:r>
              <a:rPr lang="pt-BR" sz="2400" dirty="0"/>
              <a:t>     </a:t>
            </a:r>
            <a:r>
              <a:rPr lang="pt-BR" sz="2400" dirty="0" err="1"/>
              <a:t>foreign</a:t>
            </a:r>
            <a:r>
              <a:rPr lang="pt-BR" sz="2400" dirty="0"/>
              <a:t> </a:t>
            </a:r>
            <a:r>
              <a:rPr lang="pt-BR" sz="2400" dirty="0" err="1"/>
              <a:t>key</a:t>
            </a:r>
            <a:r>
              <a:rPr lang="pt-BR" sz="2400" dirty="0"/>
              <a:t>(</a:t>
            </a:r>
            <a:r>
              <a:rPr lang="pt-BR" sz="2400" dirty="0" err="1"/>
              <a:t>Codproduto</a:t>
            </a:r>
            <a:r>
              <a:rPr lang="pt-BR" sz="2400" dirty="0"/>
              <a:t>) </a:t>
            </a:r>
            <a:r>
              <a:rPr lang="pt-BR" sz="2400" dirty="0" err="1"/>
              <a:t>references</a:t>
            </a:r>
            <a:r>
              <a:rPr lang="pt-BR" sz="2400" dirty="0"/>
              <a:t> Produto(</a:t>
            </a:r>
            <a:r>
              <a:rPr lang="pt-BR" sz="2400" dirty="0" err="1"/>
              <a:t>Codproduto</a:t>
            </a:r>
            <a:r>
              <a:rPr lang="pt-BR" sz="2400" dirty="0"/>
              <a:t>);</a:t>
            </a:r>
          </a:p>
          <a:p>
            <a:pPr eaLnBrk="1" hangingPunct="1">
              <a:buFont typeface="Arial" charset="0"/>
              <a:buNone/>
            </a:pPr>
            <a:r>
              <a:rPr lang="pt-BR" sz="2400" dirty="0"/>
              <a:t>    </a:t>
            </a:r>
            <a:r>
              <a:rPr lang="pt-BR" sz="2400" dirty="0">
                <a:solidFill>
                  <a:srgbClr val="0070C0"/>
                </a:solidFill>
              </a:rPr>
              <a:t>( adiciona a restrição de chave estrangeira </a:t>
            </a:r>
            <a:r>
              <a:rPr lang="pt-BR" sz="2400" dirty="0" err="1">
                <a:solidFill>
                  <a:srgbClr val="0070C0"/>
                </a:solidFill>
              </a:rPr>
              <a:t>fk_codprodutodo</a:t>
            </a:r>
            <a:r>
              <a:rPr lang="pt-BR" sz="2400" dirty="0">
                <a:solidFill>
                  <a:srgbClr val="0070C0"/>
                </a:solidFill>
              </a:rPr>
              <a:t>  à tabela </a:t>
            </a:r>
            <a:r>
              <a:rPr lang="pt-BR" sz="2400" dirty="0" err="1">
                <a:solidFill>
                  <a:srgbClr val="0070C0"/>
                </a:solidFill>
              </a:rPr>
              <a:t>tabitemnota</a:t>
            </a:r>
            <a:r>
              <a:rPr lang="pt-BR" sz="2400" dirty="0">
                <a:solidFill>
                  <a:srgbClr val="0070C0"/>
                </a:solidFill>
              </a:rPr>
              <a:t> )</a:t>
            </a:r>
          </a:p>
          <a:p>
            <a:pPr eaLnBrk="1" hangingPunct="1">
              <a:buFont typeface="Arial" charset="0"/>
              <a:buNone/>
            </a:pPr>
            <a:endParaRPr lang="pt-BR" sz="2400" dirty="0">
              <a:solidFill>
                <a:srgbClr val="0070C0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F884D8-4D6D-4331-A0E8-988261D58C92}" type="slidenum">
              <a:rPr lang="pt-BR" smtClean="0"/>
              <a:pPr>
                <a:defRPr/>
              </a:pPr>
              <a:t>10</a:t>
            </a:fld>
            <a:endParaRPr lang="pt-B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idx="1"/>
          </p:nvPr>
        </p:nvSpPr>
        <p:spPr>
          <a:xfrm>
            <a:off x="445820" y="1988840"/>
            <a:ext cx="8229600" cy="3046413"/>
          </a:xfr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b="1" dirty="0" err="1">
                <a:latin typeface="Arial" charset="0"/>
                <a:cs typeface="Arial" charset="0"/>
              </a:rPr>
              <a:t>Exemplos</a:t>
            </a:r>
            <a:r>
              <a:rPr lang="en-GB" sz="2200" dirty="0">
                <a:latin typeface="Arial" charset="0"/>
                <a:cs typeface="Arial" charset="0"/>
              </a:rPr>
              <a:t>: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i="1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ALTER TABLE </a:t>
            </a:r>
            <a:r>
              <a:rPr lang="en-GB" sz="2200" dirty="0" err="1">
                <a:latin typeface="Arial" charset="0"/>
                <a:cs typeface="Arial" charset="0"/>
              </a:rPr>
              <a:t>TabAluno</a:t>
            </a:r>
            <a:r>
              <a:rPr lang="en-GB" sz="2200" dirty="0">
                <a:latin typeface="Arial" charset="0"/>
                <a:cs typeface="Arial" charset="0"/>
              </a:rPr>
              <a:t>  ADD  CONSTRAINT </a:t>
            </a:r>
            <a:r>
              <a:rPr lang="en-GB" sz="2200" dirty="0" err="1">
                <a:latin typeface="Arial" charset="0"/>
                <a:cs typeface="Arial" charset="0"/>
              </a:rPr>
              <a:t>fk_curso</a:t>
            </a:r>
            <a:r>
              <a:rPr lang="en-GB" sz="2200" dirty="0">
                <a:latin typeface="Arial" charset="0"/>
                <a:cs typeface="Arial" charset="0"/>
              </a:rPr>
              <a:t> FOREIGN KEY (</a:t>
            </a:r>
            <a:r>
              <a:rPr lang="en-GB" sz="2200" dirty="0" err="1">
                <a:latin typeface="Arial" charset="0"/>
                <a:cs typeface="Arial" charset="0"/>
              </a:rPr>
              <a:t>curso</a:t>
            </a:r>
            <a:r>
              <a:rPr lang="en-GB" sz="2200" dirty="0">
                <a:latin typeface="Arial" charset="0"/>
                <a:cs typeface="Arial" charset="0"/>
              </a:rPr>
              <a:t>) REFERENCES </a:t>
            </a:r>
            <a:r>
              <a:rPr lang="en-GB" sz="2200" dirty="0" err="1">
                <a:latin typeface="Arial" charset="0"/>
                <a:cs typeface="Arial" charset="0"/>
              </a:rPr>
              <a:t>TabCurso</a:t>
            </a:r>
            <a:r>
              <a:rPr lang="en-GB" sz="2200" dirty="0">
                <a:latin typeface="Arial" charset="0"/>
                <a:cs typeface="Arial" charset="0"/>
              </a:rPr>
              <a:t> (</a:t>
            </a:r>
            <a:r>
              <a:rPr lang="en-GB" sz="2200" dirty="0" err="1">
                <a:latin typeface="Arial" charset="0"/>
                <a:cs typeface="Arial" charset="0"/>
              </a:rPr>
              <a:t>codCurso</a:t>
            </a:r>
            <a:r>
              <a:rPr lang="en-GB" sz="2200" dirty="0">
                <a:latin typeface="Arial" charset="0"/>
                <a:cs typeface="Arial" charset="0"/>
              </a:rPr>
              <a:t>)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    </a:t>
            </a:r>
            <a:r>
              <a:rPr lang="en-GB" sz="2400" i="1" dirty="0">
                <a:solidFill>
                  <a:srgbClr val="0070C0"/>
                </a:solidFill>
              </a:rPr>
              <a:t>-</a:t>
            </a:r>
            <a:r>
              <a:rPr lang="en-GB" sz="2400" i="1" dirty="0" err="1">
                <a:solidFill>
                  <a:srgbClr val="0070C0"/>
                </a:solidFill>
              </a:rPr>
              <a:t>transforma</a:t>
            </a:r>
            <a:r>
              <a:rPr lang="en-GB" sz="2400" i="1" dirty="0">
                <a:solidFill>
                  <a:srgbClr val="0070C0"/>
                </a:solidFill>
              </a:rPr>
              <a:t> a </a:t>
            </a:r>
            <a:r>
              <a:rPr lang="en-GB" sz="2400" i="1" dirty="0" err="1">
                <a:solidFill>
                  <a:srgbClr val="0070C0"/>
                </a:solidFill>
              </a:rPr>
              <a:t>coluna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curso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em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chave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estrangeira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endParaRPr lang="en-GB" sz="2200" i="1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i="1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ALTER TABLE </a:t>
            </a:r>
            <a:r>
              <a:rPr lang="en-GB" sz="2200" dirty="0" err="1">
                <a:latin typeface="Arial" charset="0"/>
                <a:cs typeface="Arial" charset="0"/>
              </a:rPr>
              <a:t>TabAluno</a:t>
            </a:r>
            <a:r>
              <a:rPr lang="en-GB" sz="2200" dirty="0">
                <a:latin typeface="Arial" charset="0"/>
                <a:cs typeface="Arial" charset="0"/>
              </a:rPr>
              <a:t>  DROP FOREIGN KEY (</a:t>
            </a:r>
            <a:r>
              <a:rPr lang="en-GB" sz="2200" dirty="0" err="1">
                <a:latin typeface="Arial" charset="0"/>
                <a:cs typeface="Arial" charset="0"/>
              </a:rPr>
              <a:t>curso</a:t>
            </a:r>
            <a:r>
              <a:rPr lang="en-GB" sz="2200" dirty="0">
                <a:latin typeface="Arial" charset="0"/>
                <a:cs typeface="Arial" charset="0"/>
              </a:rPr>
              <a:t>)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    </a:t>
            </a:r>
            <a:r>
              <a:rPr lang="en-GB" sz="2400" i="1" dirty="0">
                <a:solidFill>
                  <a:srgbClr val="0070C0"/>
                </a:solidFill>
              </a:rPr>
              <a:t>-remove a </a:t>
            </a:r>
            <a:r>
              <a:rPr lang="en-GB" sz="2400" i="1" dirty="0" err="1">
                <a:solidFill>
                  <a:srgbClr val="0070C0"/>
                </a:solidFill>
              </a:rPr>
              <a:t>chave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estrangeira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endParaRPr lang="en-GB" sz="2200" i="1" dirty="0">
              <a:latin typeface="Arial" charset="0"/>
              <a:cs typeface="Arial" charset="0"/>
            </a:endParaRPr>
          </a:p>
        </p:txBody>
      </p:sp>
      <p:sp>
        <p:nvSpPr>
          <p:cNvPr id="17411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184418"/>
            <a:ext cx="8229600" cy="1323439"/>
          </a:xfrm>
        </p:spPr>
        <p:txBody>
          <a:bodyPr>
            <a:spAutoFit/>
          </a:bodyPr>
          <a:lstStyle/>
          <a:p>
            <a:pPr eaLnBrk="1" hangingPunct="1">
              <a:buClr>
                <a:srgbClr val="FFFF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000" dirty="0" err="1"/>
              <a:t>Alterando</a:t>
            </a:r>
            <a:r>
              <a:rPr lang="en-GB" sz="4000" dirty="0"/>
              <a:t> a </a:t>
            </a:r>
            <a:r>
              <a:rPr lang="en-GB" sz="4000" dirty="0" err="1"/>
              <a:t>especificacão</a:t>
            </a:r>
            <a:r>
              <a:rPr lang="en-GB" sz="4000" dirty="0"/>
              <a:t> de </a:t>
            </a:r>
            <a:r>
              <a:rPr lang="en-GB" sz="4000" dirty="0" err="1"/>
              <a:t>chave</a:t>
            </a:r>
            <a:r>
              <a:rPr lang="en-GB" sz="4000" dirty="0"/>
              <a:t> </a:t>
            </a:r>
            <a:r>
              <a:rPr lang="en-GB" sz="4000" dirty="0" err="1"/>
              <a:t>estrangeira</a:t>
            </a:r>
            <a:r>
              <a:rPr lang="en-GB" sz="4000" dirty="0"/>
              <a:t> </a:t>
            </a:r>
            <a:r>
              <a:rPr lang="en-GB" sz="4000" dirty="0" err="1"/>
              <a:t>em</a:t>
            </a:r>
            <a:r>
              <a:rPr lang="en-GB" sz="4000" dirty="0"/>
              <a:t> </a:t>
            </a:r>
            <a:r>
              <a:rPr lang="en-GB" sz="4000" dirty="0" err="1"/>
              <a:t>uma</a:t>
            </a:r>
            <a:r>
              <a:rPr lang="en-GB" sz="4000" dirty="0"/>
              <a:t> </a:t>
            </a:r>
            <a:r>
              <a:rPr lang="en-GB" sz="4000" dirty="0" err="1"/>
              <a:t>tabela</a:t>
            </a:r>
            <a:r>
              <a:rPr lang="en-GB" sz="4000" dirty="0"/>
              <a:t>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13CECA-3E1F-4181-BE1A-3B4B805E8397}" type="slidenum">
              <a:rPr lang="pt-BR" smtClean="0"/>
              <a:pPr>
                <a:defRPr/>
              </a:pPr>
              <a:t>11</a:t>
            </a:fld>
            <a:endParaRPr lang="pt-B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/>
              <a:t>Comandos de Definição das Estruturas de Dados de um BD: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28625" y="1628801"/>
            <a:ext cx="8229600" cy="475453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/>
              <a:t>Como vimos os comandos básicos são:</a:t>
            </a:r>
            <a:endParaRPr lang="pt-BR" dirty="0">
              <a:solidFill>
                <a:schemeClr val="tx2">
                  <a:lumMod val="75000"/>
                </a:schemeClr>
              </a:solidFill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</a:rPr>
              <a:t>CREATE </a:t>
            </a:r>
            <a:r>
              <a:rPr lang="pt-BR" dirty="0"/>
              <a:t>: usado para criar bancos de dados, tabelas, visões(</a:t>
            </a:r>
            <a:r>
              <a:rPr lang="pt-BR" dirty="0" err="1"/>
              <a:t>views</a:t>
            </a:r>
            <a:r>
              <a:rPr lang="pt-BR" dirty="0"/>
              <a:t>), procedimentos (</a:t>
            </a:r>
            <a:r>
              <a:rPr lang="pt-BR" dirty="0" err="1"/>
              <a:t>stored</a:t>
            </a:r>
            <a:r>
              <a:rPr lang="pt-BR" dirty="0"/>
              <a:t> </a:t>
            </a:r>
            <a:r>
              <a:rPr lang="pt-BR" dirty="0" err="1"/>
              <a:t>procedures</a:t>
            </a:r>
            <a:r>
              <a:rPr lang="pt-BR" dirty="0"/>
              <a:t>), etc..</a:t>
            </a:r>
          </a:p>
          <a:p>
            <a:pPr lvl="1" eaLnBrk="1" fontAlgn="auto" hangingPunct="1">
              <a:spcAft>
                <a:spcPts val="0"/>
              </a:spcAft>
              <a:buNone/>
              <a:defRPr/>
            </a:pPr>
            <a:endParaRPr lang="pt-BR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</a:rPr>
              <a:t>ALTER </a:t>
            </a:r>
            <a:r>
              <a:rPr lang="pt-BR" dirty="0"/>
              <a:t>: usado para alterar alguma característica de uma estrutura já pronta</a:t>
            </a:r>
          </a:p>
          <a:p>
            <a:pPr lvl="1" eaLnBrk="1" fontAlgn="auto" hangingPunct="1">
              <a:spcAft>
                <a:spcPts val="0"/>
              </a:spcAft>
              <a:buNone/>
              <a:defRPr/>
            </a:pPr>
            <a:endParaRPr lang="pt-BR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</a:rPr>
              <a:t>DROP</a:t>
            </a:r>
            <a:r>
              <a:rPr lang="pt-BR" dirty="0"/>
              <a:t> : usado para excluir alguma estrutura criada anteriormente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F7CC25-D377-41AB-A229-EC212298A8BB}" type="slidenum">
              <a:rPr lang="pt-BR" smtClean="0"/>
              <a:pPr>
                <a:defRPr/>
              </a:pPr>
              <a:t>2</a:t>
            </a:fld>
            <a:endParaRPr lang="pt-B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4800" dirty="0"/>
              <a:t>Comandos DDL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z="4000" dirty="0"/>
              <a:t>Como definir um relacionamento entre tabelas?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E64132-44B2-47DC-A94C-1A7111B76E1E}" type="slidenum">
              <a:rPr lang="pt-BR" smtClean="0"/>
              <a:pPr>
                <a:defRPr/>
              </a:pPr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790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Relacionamento 1:N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E64132-44B2-47DC-A94C-1A7111B76E1E}" type="slidenum">
              <a:rPr lang="pt-BR" smtClean="0"/>
              <a:pPr>
                <a:defRPr/>
              </a:pPr>
              <a:t>4</a:t>
            </a:fld>
            <a:endParaRPr lang="pt-B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06741"/>
            <a:ext cx="6048672" cy="4860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125" y="1309687"/>
            <a:ext cx="5619750" cy="42386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ulo 1"/>
          <p:cNvSpPr>
            <a:spLocks noGrp="1"/>
          </p:cNvSpPr>
          <p:nvPr>
            <p:ph type="title"/>
          </p:nvPr>
        </p:nvSpPr>
        <p:spPr>
          <a:xfrm>
            <a:off x="395288" y="-315913"/>
            <a:ext cx="8229600" cy="1143001"/>
          </a:xfrm>
        </p:spPr>
        <p:txBody>
          <a:bodyPr/>
          <a:lstStyle/>
          <a:p>
            <a:pPr eaLnBrk="1" hangingPunct="1"/>
            <a:r>
              <a:rPr lang="pt-BR"/>
              <a:t>Create – Exemplos (cont)</a:t>
            </a:r>
          </a:p>
        </p:txBody>
      </p:sp>
      <p:sp>
        <p:nvSpPr>
          <p:cNvPr id="6147" name="Espaço Reservado para Conteúdo 2"/>
          <p:cNvSpPr>
            <a:spLocks noGrp="1"/>
          </p:cNvSpPr>
          <p:nvPr>
            <p:ph idx="1"/>
          </p:nvPr>
        </p:nvSpPr>
        <p:spPr>
          <a:xfrm>
            <a:off x="214313" y="692150"/>
            <a:ext cx="8929687" cy="46974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CREATE  TABLE  </a:t>
            </a:r>
            <a:r>
              <a:rPr lang="en-GB" sz="2800" b="1" dirty="0" err="1">
                <a:cs typeface="Arial" charset="0"/>
              </a:rPr>
              <a:t>Genero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dirty="0">
                <a:cs typeface="Arial" charset="0"/>
              </a:rPr>
              <a:t>(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</a:t>
            </a:r>
            <a:r>
              <a:rPr lang="en-GB" sz="2800" b="1" dirty="0" err="1">
                <a:cs typeface="Arial" charset="0"/>
              </a:rPr>
              <a:t>CodGenero</a:t>
            </a:r>
            <a:r>
              <a:rPr lang="en-GB" sz="2800" dirty="0">
                <a:cs typeface="Arial" charset="0"/>
              </a:rPr>
              <a:t> </a:t>
            </a:r>
            <a:r>
              <a:rPr lang="en-GB" sz="2800" dirty="0" err="1">
                <a:cs typeface="Arial" charset="0"/>
              </a:rPr>
              <a:t>int</a:t>
            </a:r>
            <a:r>
              <a:rPr lang="en-GB" sz="2800" dirty="0">
                <a:cs typeface="Arial" charset="0"/>
              </a:rPr>
              <a:t>,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</a:t>
            </a:r>
            <a:r>
              <a:rPr lang="en-GB" sz="2800" b="1" dirty="0" err="1">
                <a:cs typeface="Arial" charset="0"/>
              </a:rPr>
              <a:t>NomeGenero</a:t>
            </a:r>
            <a:r>
              <a:rPr lang="en-GB" sz="2800" dirty="0">
                <a:cs typeface="Arial" charset="0"/>
              </a:rPr>
              <a:t> </a:t>
            </a:r>
            <a:r>
              <a:rPr lang="en-GB" sz="2800" dirty="0" err="1">
                <a:cs typeface="Arial" charset="0"/>
              </a:rPr>
              <a:t>varchar</a:t>
            </a:r>
            <a:r>
              <a:rPr lang="en-GB" sz="2800" dirty="0">
                <a:cs typeface="Arial" charset="0"/>
              </a:rPr>
              <a:t> (20) not null,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Primary key(</a:t>
            </a:r>
            <a:r>
              <a:rPr lang="en-GB" sz="2800" dirty="0" err="1">
                <a:cs typeface="Arial" charset="0"/>
              </a:rPr>
              <a:t>CodGenero</a:t>
            </a:r>
            <a:r>
              <a:rPr lang="en-GB" sz="2800" dirty="0">
                <a:cs typeface="Arial" charset="0"/>
              </a:rPr>
              <a:t>));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800" dirty="0">
              <a:cs typeface="Arial" charset="0"/>
            </a:endParaRP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CREATE  TABLE </a:t>
            </a:r>
            <a:r>
              <a:rPr lang="en-GB" sz="2800" b="1" dirty="0" err="1">
                <a:cs typeface="Arial" charset="0"/>
              </a:rPr>
              <a:t>Filme</a:t>
            </a:r>
            <a:r>
              <a:rPr lang="en-GB" sz="2800" dirty="0">
                <a:cs typeface="Arial" charset="0"/>
              </a:rPr>
              <a:t>(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</a:t>
            </a:r>
            <a:r>
              <a:rPr lang="en-GB" sz="2800" b="1" dirty="0" err="1">
                <a:cs typeface="Arial" charset="0"/>
              </a:rPr>
              <a:t>idFilme</a:t>
            </a:r>
            <a:r>
              <a:rPr lang="en-GB" sz="2800" dirty="0">
                <a:cs typeface="Arial" charset="0"/>
              </a:rPr>
              <a:t>  </a:t>
            </a:r>
            <a:r>
              <a:rPr lang="en-GB" sz="2800" dirty="0" err="1">
                <a:cs typeface="Arial" charset="0"/>
              </a:rPr>
              <a:t>int</a:t>
            </a:r>
            <a:r>
              <a:rPr lang="en-GB" sz="2800" dirty="0">
                <a:cs typeface="Arial" charset="0"/>
              </a:rPr>
              <a:t>  primary key </a:t>
            </a:r>
            <a:r>
              <a:rPr lang="en-GB" sz="2800" dirty="0" err="1">
                <a:cs typeface="Arial" charset="0"/>
              </a:rPr>
              <a:t>auto_increment</a:t>
            </a:r>
            <a:r>
              <a:rPr lang="en-GB" sz="2800" dirty="0">
                <a:cs typeface="Arial" charset="0"/>
              </a:rPr>
              <a:t>,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</a:t>
            </a:r>
            <a:r>
              <a:rPr lang="en-GB" sz="2800" b="1" dirty="0" err="1">
                <a:cs typeface="Arial" charset="0"/>
              </a:rPr>
              <a:t>Titulo</a:t>
            </a:r>
            <a:r>
              <a:rPr lang="en-GB" sz="2800" dirty="0">
                <a:cs typeface="Arial" charset="0"/>
              </a:rPr>
              <a:t>  </a:t>
            </a:r>
            <a:r>
              <a:rPr lang="en-GB" sz="2800" dirty="0" err="1">
                <a:cs typeface="Arial" charset="0"/>
              </a:rPr>
              <a:t>varchar</a:t>
            </a:r>
            <a:r>
              <a:rPr lang="en-GB" sz="2800" dirty="0">
                <a:cs typeface="Arial" charset="0"/>
              </a:rPr>
              <a:t>(30) not null,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</a:t>
            </a:r>
            <a:r>
              <a:rPr lang="en-GB" sz="2800" b="1" dirty="0" err="1">
                <a:cs typeface="Arial" charset="0"/>
              </a:rPr>
              <a:t>Duracao</a:t>
            </a:r>
            <a:r>
              <a:rPr lang="en-GB" sz="2800" dirty="0">
                <a:cs typeface="Arial" charset="0"/>
              </a:rPr>
              <a:t> time,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</a:t>
            </a:r>
            <a:r>
              <a:rPr lang="en-GB" sz="2800" b="1" dirty="0" err="1">
                <a:cs typeface="Arial" charset="0"/>
              </a:rPr>
              <a:t>Censura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dirty="0" err="1">
                <a:cs typeface="Arial" charset="0"/>
              </a:rPr>
              <a:t>varchar</a:t>
            </a:r>
            <a:r>
              <a:rPr lang="en-GB" sz="2800" dirty="0">
                <a:cs typeface="Arial" charset="0"/>
              </a:rPr>
              <a:t>(15),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</a:t>
            </a:r>
            <a:r>
              <a:rPr lang="en-GB" sz="2800" b="1" dirty="0" err="1">
                <a:cs typeface="Arial" charset="0"/>
              </a:rPr>
              <a:t>CodGen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dirty="0" err="1">
                <a:cs typeface="Arial" charset="0"/>
              </a:rPr>
              <a:t>int</a:t>
            </a:r>
            <a:r>
              <a:rPr lang="en-GB" sz="2800" dirty="0">
                <a:cs typeface="Arial" charset="0"/>
              </a:rPr>
              <a:t>,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</a:t>
            </a:r>
            <a:r>
              <a:rPr lang="en-GB" sz="2800" b="1" dirty="0">
                <a:cs typeface="Arial" charset="0"/>
              </a:rPr>
              <a:t>Foreign key </a:t>
            </a:r>
            <a:r>
              <a:rPr lang="en-GB" sz="2800" dirty="0">
                <a:cs typeface="Arial" charset="0"/>
              </a:rPr>
              <a:t>(</a:t>
            </a:r>
            <a:r>
              <a:rPr lang="en-GB" sz="2800" dirty="0" err="1">
                <a:cs typeface="Arial" charset="0"/>
              </a:rPr>
              <a:t>CodGen</a:t>
            </a:r>
            <a:r>
              <a:rPr lang="en-GB" sz="2800" dirty="0">
                <a:cs typeface="Arial" charset="0"/>
              </a:rPr>
              <a:t>) references </a:t>
            </a:r>
            <a:r>
              <a:rPr lang="en-GB" sz="2800" b="1" dirty="0" err="1">
                <a:cs typeface="Arial" charset="0"/>
              </a:rPr>
              <a:t>Genero</a:t>
            </a:r>
            <a:r>
              <a:rPr lang="en-GB" sz="2800" dirty="0">
                <a:cs typeface="Arial" charset="0"/>
              </a:rPr>
              <a:t>(</a:t>
            </a:r>
            <a:r>
              <a:rPr lang="en-GB" sz="2800" dirty="0" err="1">
                <a:cs typeface="Arial" charset="0"/>
              </a:rPr>
              <a:t>CodGenero</a:t>
            </a:r>
            <a:r>
              <a:rPr lang="en-GB" sz="2800" dirty="0">
                <a:cs typeface="Arial" charset="0"/>
              </a:rPr>
              <a:t>));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b="1" dirty="0">
                <a:cs typeface="Arial" charset="0"/>
              </a:rPr>
              <a:t>   </a:t>
            </a:r>
            <a:endParaRPr lang="en-GB" sz="2800" dirty="0">
              <a:cs typeface="Arial" charset="0"/>
            </a:endParaRP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 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78DDB6-9A99-440C-BE36-C5B8EAE9DFF5}" type="slidenum">
              <a:rPr lang="pt-BR" smtClean="0"/>
              <a:pPr>
                <a:defRPr/>
              </a:pPr>
              <a:t>5</a:t>
            </a:fld>
            <a:endParaRPr lang="pt-BR"/>
          </a:p>
        </p:txBody>
      </p:sp>
      <p:sp>
        <p:nvSpPr>
          <p:cNvPr id="6149" name="CaixaDeTexto 4"/>
          <p:cNvSpPr txBox="1">
            <a:spLocks noChangeArrowheads="1"/>
          </p:cNvSpPr>
          <p:nvPr/>
        </p:nvSpPr>
        <p:spPr bwMode="auto">
          <a:xfrm>
            <a:off x="6300788" y="1196975"/>
            <a:ext cx="2087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>
                <a:solidFill>
                  <a:srgbClr val="FF0000"/>
                </a:solidFill>
              </a:rPr>
              <a:t>Relacionamento 1:N</a:t>
            </a:r>
          </a:p>
        </p:txBody>
      </p:sp>
      <p:sp>
        <p:nvSpPr>
          <p:cNvPr id="6" name="Texto explicativo retangular com cantos arredondados 5"/>
          <p:cNvSpPr/>
          <p:nvPr/>
        </p:nvSpPr>
        <p:spPr>
          <a:xfrm>
            <a:off x="6372225" y="981075"/>
            <a:ext cx="2124075" cy="792163"/>
          </a:xfrm>
          <a:prstGeom prst="wedgeRoundRectCallout">
            <a:avLst>
              <a:gd name="adj1" fmla="val -45181"/>
              <a:gd name="adj2" fmla="val 14577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Relacionamento N:N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E64132-44B2-47DC-A94C-1A7111B76E1E}" type="slidenum">
              <a:rPr lang="pt-BR" smtClean="0"/>
              <a:pPr>
                <a:defRPr/>
              </a:pPr>
              <a:t>6</a:t>
            </a:fld>
            <a:endParaRPr lang="pt-B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44824"/>
            <a:ext cx="776056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ítulo 1"/>
          <p:cNvSpPr>
            <a:spLocks noGrp="1"/>
          </p:cNvSpPr>
          <p:nvPr>
            <p:ph type="title"/>
          </p:nvPr>
        </p:nvSpPr>
        <p:spPr>
          <a:xfrm>
            <a:off x="395288" y="-315913"/>
            <a:ext cx="8229600" cy="1143001"/>
          </a:xfrm>
        </p:spPr>
        <p:txBody>
          <a:bodyPr/>
          <a:lstStyle/>
          <a:p>
            <a:pPr eaLnBrk="1" hangingPunct="1"/>
            <a:r>
              <a:rPr lang="pt-BR"/>
              <a:t>Create – Exemplos (cont)</a:t>
            </a:r>
          </a:p>
        </p:txBody>
      </p:sp>
      <p:sp>
        <p:nvSpPr>
          <p:cNvPr id="7171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8929688" cy="3312964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ts val="300"/>
              </a:spcAft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solidFill>
                  <a:srgbClr val="FF0000"/>
                </a:solidFill>
                <a:cs typeface="Arial" charset="0"/>
              </a:rPr>
              <a:t>    												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800" dirty="0">
              <a:solidFill>
                <a:srgbClr val="FF0000"/>
              </a:solidFill>
              <a:cs typeface="Arial" charset="0"/>
            </a:endParaRP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solidFill>
                  <a:srgbClr val="FF0000"/>
                </a:solidFill>
                <a:cs typeface="Arial" charset="0"/>
              </a:rPr>
              <a:t>					    							</a:t>
            </a:r>
            <a:r>
              <a:rPr lang="en-GB" sz="2800" dirty="0" err="1">
                <a:solidFill>
                  <a:srgbClr val="FF0000"/>
                </a:solidFill>
                <a:cs typeface="Arial" charset="0"/>
              </a:rPr>
              <a:t>Relacionamento</a:t>
            </a:r>
            <a:r>
              <a:rPr lang="en-GB" sz="2800" dirty="0">
                <a:solidFill>
                  <a:srgbClr val="FF0000"/>
                </a:solidFill>
                <a:cs typeface="Arial" charset="0"/>
              </a:rPr>
              <a:t> N:N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CREATE  TABLE </a:t>
            </a:r>
            <a:r>
              <a:rPr lang="en-GB" sz="2800" b="1" dirty="0" err="1">
                <a:cs typeface="Arial" charset="0"/>
              </a:rPr>
              <a:t>Produto</a:t>
            </a:r>
            <a:r>
              <a:rPr lang="en-GB" sz="2800" b="1" dirty="0">
                <a:cs typeface="Arial" charset="0"/>
              </a:rPr>
              <a:t> </a:t>
            </a:r>
            <a:r>
              <a:rPr lang="en-GB" sz="2800" dirty="0">
                <a:cs typeface="Arial" charset="0"/>
              </a:rPr>
              <a:t>(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</a:t>
            </a:r>
            <a:r>
              <a:rPr lang="en-GB" sz="2800" b="1" dirty="0" err="1">
                <a:cs typeface="Arial" charset="0"/>
              </a:rPr>
              <a:t>CodProduto</a:t>
            </a:r>
            <a:r>
              <a:rPr lang="en-GB" sz="2800" dirty="0">
                <a:cs typeface="Arial" charset="0"/>
              </a:rPr>
              <a:t> </a:t>
            </a:r>
            <a:r>
              <a:rPr lang="en-GB" sz="2800" dirty="0" err="1">
                <a:cs typeface="Arial" charset="0"/>
              </a:rPr>
              <a:t>int</a:t>
            </a:r>
            <a:r>
              <a:rPr lang="en-GB" sz="2800" dirty="0">
                <a:cs typeface="Arial" charset="0"/>
              </a:rPr>
              <a:t>  primary key,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</a:t>
            </a:r>
            <a:r>
              <a:rPr lang="en-GB" sz="2800" b="1" dirty="0" err="1">
                <a:cs typeface="Arial" charset="0"/>
              </a:rPr>
              <a:t>NomeProduto</a:t>
            </a:r>
            <a:r>
              <a:rPr lang="en-GB" sz="2800" dirty="0">
                <a:cs typeface="Arial" charset="0"/>
              </a:rPr>
              <a:t> </a:t>
            </a:r>
            <a:r>
              <a:rPr lang="en-GB" sz="2800" dirty="0" err="1">
                <a:cs typeface="Arial" charset="0"/>
              </a:rPr>
              <a:t>varchar</a:t>
            </a:r>
            <a:r>
              <a:rPr lang="en-GB" sz="2800" dirty="0">
                <a:cs typeface="Arial" charset="0"/>
              </a:rPr>
              <a:t> (20) not null,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</a:t>
            </a:r>
            <a:r>
              <a:rPr lang="en-GB" sz="2800" b="1" dirty="0" err="1">
                <a:cs typeface="Arial" charset="0"/>
              </a:rPr>
              <a:t>Preco</a:t>
            </a:r>
            <a:r>
              <a:rPr lang="en-GB" sz="2800" dirty="0">
                <a:cs typeface="Arial" charset="0"/>
              </a:rPr>
              <a:t>  numeric(10,2) not null   )  ;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800" dirty="0">
              <a:cs typeface="Arial" charset="0"/>
            </a:endParaRP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CREATE  TABLE </a:t>
            </a:r>
            <a:r>
              <a:rPr lang="en-GB" sz="2800" b="1" dirty="0" err="1">
                <a:cs typeface="Arial" charset="0"/>
              </a:rPr>
              <a:t>NotaFiscal</a:t>
            </a:r>
            <a:r>
              <a:rPr lang="en-GB" sz="2800" dirty="0">
                <a:cs typeface="Arial" charset="0"/>
              </a:rPr>
              <a:t>(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</a:t>
            </a:r>
            <a:r>
              <a:rPr lang="en-GB" sz="2800" b="1" dirty="0" err="1">
                <a:cs typeface="Arial" charset="0"/>
              </a:rPr>
              <a:t>NumeroNota</a:t>
            </a:r>
            <a:r>
              <a:rPr lang="en-GB" sz="2800" dirty="0">
                <a:cs typeface="Arial" charset="0"/>
              </a:rPr>
              <a:t> numeric(10),  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</a:t>
            </a:r>
            <a:r>
              <a:rPr lang="en-GB" sz="2800" b="1" dirty="0">
                <a:cs typeface="Arial" charset="0"/>
              </a:rPr>
              <a:t>Data</a:t>
            </a:r>
            <a:r>
              <a:rPr lang="en-GB" sz="2800" dirty="0">
                <a:cs typeface="Arial" charset="0"/>
              </a:rPr>
              <a:t>  date,        </a:t>
            </a:r>
            <a:endParaRPr lang="en-GB" sz="2800" dirty="0">
              <a:solidFill>
                <a:srgbClr val="FF0000"/>
              </a:solidFill>
              <a:cs typeface="Arial" charset="0"/>
            </a:endParaRP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</a:t>
            </a:r>
            <a:r>
              <a:rPr lang="en-GB" sz="2800" b="1" dirty="0" err="1">
                <a:cs typeface="Arial" charset="0"/>
              </a:rPr>
              <a:t>ValorTotal</a:t>
            </a:r>
            <a:r>
              <a:rPr lang="en-GB" sz="2800" dirty="0">
                <a:cs typeface="Arial" charset="0"/>
              </a:rPr>
              <a:t>  numeric(10,2) default 0,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800" dirty="0">
                <a:cs typeface="Arial" charset="0"/>
              </a:rPr>
              <a:t>   Primary key(</a:t>
            </a:r>
            <a:r>
              <a:rPr lang="en-GB" sz="2800" dirty="0" err="1">
                <a:cs typeface="Arial" charset="0"/>
              </a:rPr>
              <a:t>NumeroNota</a:t>
            </a:r>
            <a:r>
              <a:rPr lang="en-GB" sz="2800" dirty="0">
                <a:cs typeface="Arial" charset="0"/>
              </a:rPr>
              <a:t>)   ) ; </a:t>
            </a:r>
          </a:p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800" dirty="0">
              <a:cs typeface="Arial" charset="0"/>
            </a:endParaRPr>
          </a:p>
        </p:txBody>
      </p:sp>
      <p:sp>
        <p:nvSpPr>
          <p:cNvPr id="5" name="Texto explicativo retangular com cantos arredondados 4"/>
          <p:cNvSpPr/>
          <p:nvPr/>
        </p:nvSpPr>
        <p:spPr>
          <a:xfrm>
            <a:off x="4644008" y="764704"/>
            <a:ext cx="3708400" cy="792163"/>
          </a:xfrm>
          <a:prstGeom prst="wedgeRoundRectCallout">
            <a:avLst>
              <a:gd name="adj1" fmla="val 4773"/>
              <a:gd name="adj2" fmla="val 10433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6" name="Texto explicativo retangular com cantos arredondados 5"/>
          <p:cNvSpPr/>
          <p:nvPr/>
        </p:nvSpPr>
        <p:spPr>
          <a:xfrm>
            <a:off x="6588125" y="5300663"/>
            <a:ext cx="2124075" cy="792162"/>
          </a:xfrm>
          <a:prstGeom prst="wedgeRoundRectCallout">
            <a:avLst>
              <a:gd name="adj1" fmla="val 43413"/>
              <a:gd name="adj2" fmla="val 9249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6732240" y="5445224"/>
            <a:ext cx="1734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solidFill>
                  <a:srgbClr val="FF0000"/>
                </a:solidFill>
                <a:latin typeface="Calibri"/>
              </a:rPr>
              <a:t>continua...</a:t>
            </a:r>
            <a:endParaRPr lang="pt-B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ítulo 1"/>
          <p:cNvSpPr>
            <a:spLocks noGrp="1"/>
          </p:cNvSpPr>
          <p:nvPr>
            <p:ph type="title"/>
          </p:nvPr>
        </p:nvSpPr>
        <p:spPr>
          <a:xfrm>
            <a:off x="395288" y="-315913"/>
            <a:ext cx="8229600" cy="1143001"/>
          </a:xfrm>
        </p:spPr>
        <p:txBody>
          <a:bodyPr/>
          <a:lstStyle/>
          <a:p>
            <a:pPr eaLnBrk="1" hangingPunct="1"/>
            <a:r>
              <a:rPr lang="pt-BR"/>
              <a:t>Create – Exemplos (cont)</a:t>
            </a:r>
          </a:p>
        </p:txBody>
      </p:sp>
      <p:sp>
        <p:nvSpPr>
          <p:cNvPr id="8195" name="Espaço Reservado para Conteúdo 2"/>
          <p:cNvSpPr>
            <a:spLocks noGrp="1"/>
          </p:cNvSpPr>
          <p:nvPr>
            <p:ph idx="1"/>
          </p:nvPr>
        </p:nvSpPr>
        <p:spPr>
          <a:xfrm>
            <a:off x="214313" y="692150"/>
            <a:ext cx="8929687" cy="46974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800" dirty="0">
              <a:cs typeface="Arial" charset="0"/>
            </a:endParaRPr>
          </a:p>
          <a:p>
            <a:pPr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pt-BR" sz="2800" dirty="0"/>
              <a:t>CREATE TABLE </a:t>
            </a:r>
            <a:r>
              <a:rPr lang="pt-BR" sz="2800" b="1" dirty="0" err="1"/>
              <a:t>ItemNota</a:t>
            </a:r>
            <a:r>
              <a:rPr lang="pt-BR" sz="2800" b="1" dirty="0"/>
              <a:t> </a:t>
            </a:r>
            <a:r>
              <a:rPr lang="pt-BR" sz="2800" dirty="0"/>
              <a:t>(  </a:t>
            </a:r>
          </a:p>
          <a:p>
            <a:pPr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pt-BR" sz="2800" dirty="0"/>
              <a:t>	</a:t>
            </a:r>
            <a:r>
              <a:rPr lang="pt-BR" sz="2800" b="1" dirty="0" err="1"/>
              <a:t>NumeroNota</a:t>
            </a:r>
            <a:r>
              <a:rPr lang="pt-BR" sz="2800" dirty="0"/>
              <a:t> </a:t>
            </a:r>
            <a:r>
              <a:rPr lang="pt-BR" sz="2800" dirty="0" err="1"/>
              <a:t>numeric</a:t>
            </a:r>
            <a:r>
              <a:rPr lang="pt-BR" sz="2800" dirty="0"/>
              <a:t>(10),</a:t>
            </a:r>
            <a:br>
              <a:rPr lang="pt-BR" sz="2800" dirty="0"/>
            </a:br>
            <a:r>
              <a:rPr lang="pt-BR" sz="2800" b="1" dirty="0" err="1"/>
              <a:t>CodProduto</a:t>
            </a:r>
            <a:r>
              <a:rPr lang="pt-BR" sz="2800" dirty="0"/>
              <a:t> </a:t>
            </a:r>
            <a:r>
              <a:rPr lang="pt-BR" sz="2800" dirty="0" err="1"/>
              <a:t>int</a:t>
            </a:r>
            <a:r>
              <a:rPr lang="pt-BR" sz="2800" dirty="0"/>
              <a:t>,</a:t>
            </a:r>
            <a:br>
              <a:rPr lang="pt-BR" sz="2800" dirty="0"/>
            </a:br>
            <a:r>
              <a:rPr lang="pt-BR" sz="2800" b="1" dirty="0"/>
              <a:t>Quant</a:t>
            </a:r>
            <a:r>
              <a:rPr lang="pt-BR" sz="2800" dirty="0"/>
              <a:t> </a:t>
            </a:r>
            <a:r>
              <a:rPr lang="pt-BR" sz="2800" dirty="0" err="1"/>
              <a:t>int</a:t>
            </a:r>
            <a:r>
              <a:rPr lang="pt-BR" sz="2800" dirty="0"/>
              <a:t> NOT NULL CHECK ( Quant &gt;0),</a:t>
            </a:r>
            <a:br>
              <a:rPr lang="pt-BR" sz="2800" dirty="0"/>
            </a:br>
            <a:r>
              <a:rPr lang="pt-BR" sz="2800" dirty="0">
                <a:solidFill>
                  <a:srgbClr val="FF0000"/>
                </a:solidFill>
              </a:rPr>
              <a:t>CONSTRAINT </a:t>
            </a:r>
            <a:r>
              <a:rPr lang="pt-BR" sz="2800" dirty="0" err="1">
                <a:solidFill>
                  <a:srgbClr val="FF0000"/>
                </a:solidFill>
              </a:rPr>
              <a:t>pk_itemnotafiscal</a:t>
            </a:r>
            <a:r>
              <a:rPr lang="pt-BR" sz="2800" dirty="0">
                <a:solidFill>
                  <a:srgbClr val="FF0000"/>
                </a:solidFill>
              </a:rPr>
              <a:t> </a:t>
            </a:r>
            <a:r>
              <a:rPr lang="pt-BR" sz="2800" dirty="0"/>
              <a:t>PRIMARY KEY ( </a:t>
            </a:r>
            <a:r>
              <a:rPr lang="pt-BR" sz="2800" dirty="0" err="1"/>
              <a:t>NumeroNota</a:t>
            </a:r>
            <a:r>
              <a:rPr lang="pt-BR" sz="2800" dirty="0"/>
              <a:t>, </a:t>
            </a:r>
            <a:r>
              <a:rPr lang="pt-BR" sz="2800" dirty="0" err="1"/>
              <a:t>CodProduto</a:t>
            </a:r>
            <a:r>
              <a:rPr lang="pt-BR" sz="2800" dirty="0"/>
              <a:t> ) ,</a:t>
            </a:r>
            <a:br>
              <a:rPr lang="pt-BR" sz="2800" dirty="0"/>
            </a:br>
            <a:r>
              <a:rPr lang="pt-BR" sz="2800" dirty="0">
                <a:solidFill>
                  <a:srgbClr val="FF0000"/>
                </a:solidFill>
              </a:rPr>
              <a:t>CONSTRAINT </a:t>
            </a:r>
            <a:r>
              <a:rPr lang="pt-BR" sz="2800" dirty="0" err="1">
                <a:solidFill>
                  <a:srgbClr val="FF0000"/>
                </a:solidFill>
              </a:rPr>
              <a:t>fk_notafiscal</a:t>
            </a:r>
            <a:r>
              <a:rPr lang="pt-BR" sz="2800" dirty="0">
                <a:solidFill>
                  <a:srgbClr val="FF0000"/>
                </a:solidFill>
              </a:rPr>
              <a:t> </a:t>
            </a:r>
            <a:r>
              <a:rPr lang="pt-BR" sz="2800" dirty="0"/>
              <a:t>FOREIGN KEY ( </a:t>
            </a:r>
            <a:r>
              <a:rPr lang="pt-BR" sz="2800" dirty="0" err="1"/>
              <a:t>Numeronota</a:t>
            </a:r>
            <a:r>
              <a:rPr lang="pt-BR" sz="2800" dirty="0"/>
              <a:t> ) </a:t>
            </a:r>
            <a:br>
              <a:rPr lang="pt-BR" sz="2800" dirty="0"/>
            </a:br>
            <a:r>
              <a:rPr lang="pt-BR" sz="2800" dirty="0"/>
              <a:t>REFERENCES </a:t>
            </a:r>
            <a:r>
              <a:rPr lang="pt-BR" sz="2800" dirty="0" err="1"/>
              <a:t>NotaFiscal</a:t>
            </a:r>
            <a:r>
              <a:rPr lang="pt-BR" sz="2800" dirty="0"/>
              <a:t>( </a:t>
            </a:r>
            <a:r>
              <a:rPr lang="pt-BR" sz="2800" dirty="0" err="1"/>
              <a:t>numeronota</a:t>
            </a:r>
            <a:r>
              <a:rPr lang="pt-BR" sz="2800" dirty="0"/>
              <a:t> ) ,</a:t>
            </a:r>
            <a:br>
              <a:rPr lang="pt-BR" sz="2800" dirty="0"/>
            </a:br>
            <a:r>
              <a:rPr lang="pt-BR" sz="2800" dirty="0">
                <a:solidFill>
                  <a:srgbClr val="FF0000"/>
                </a:solidFill>
              </a:rPr>
              <a:t>CONSTRAINT </a:t>
            </a:r>
            <a:r>
              <a:rPr lang="pt-BR" sz="2800" dirty="0" err="1">
                <a:solidFill>
                  <a:srgbClr val="FF0000"/>
                </a:solidFill>
              </a:rPr>
              <a:t>fk_codProduto</a:t>
            </a:r>
            <a:r>
              <a:rPr lang="pt-BR" sz="2800" dirty="0">
                <a:solidFill>
                  <a:srgbClr val="FF0000"/>
                </a:solidFill>
              </a:rPr>
              <a:t> </a:t>
            </a:r>
            <a:r>
              <a:rPr lang="pt-BR" sz="2800" dirty="0"/>
              <a:t>FOREIGN KEY ( </a:t>
            </a:r>
            <a:r>
              <a:rPr lang="pt-BR" sz="2800" dirty="0" err="1"/>
              <a:t>CodProduto</a:t>
            </a:r>
            <a:r>
              <a:rPr lang="pt-BR" sz="2800" dirty="0"/>
              <a:t> ) </a:t>
            </a:r>
            <a:br>
              <a:rPr lang="pt-BR" sz="2800" dirty="0"/>
            </a:br>
            <a:r>
              <a:rPr lang="pt-BR" sz="2800" dirty="0"/>
              <a:t>REFERENCES Produto( </a:t>
            </a:r>
            <a:r>
              <a:rPr lang="pt-BR" sz="2800" dirty="0" err="1"/>
              <a:t>CodProduto</a:t>
            </a:r>
            <a:r>
              <a:rPr lang="pt-BR" sz="2800" dirty="0"/>
              <a:t> ) </a:t>
            </a:r>
          </a:p>
          <a:p>
            <a:pPr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pt-BR" sz="2800" dirty="0"/>
              <a:t>);</a:t>
            </a:r>
          </a:p>
          <a:p>
            <a:pPr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pt-BR" sz="2400" i="1" dirty="0" err="1">
                <a:solidFill>
                  <a:srgbClr val="FF0000"/>
                </a:solidFill>
                <a:cs typeface="Arial" charset="0"/>
              </a:rPr>
              <a:t>Constraint</a:t>
            </a:r>
            <a:r>
              <a:rPr lang="pt-BR" sz="2400" i="1" dirty="0">
                <a:solidFill>
                  <a:srgbClr val="FF0000"/>
                </a:solidFill>
                <a:cs typeface="Arial" charset="0"/>
              </a:rPr>
              <a:t> – termo opcional – refere-se a uma restrição nomeada</a:t>
            </a:r>
            <a:endParaRPr lang="en-GB" sz="2400" i="1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80326C-D22E-426A-B156-1F977BC3384D}" type="slidenum">
              <a:rPr lang="pt-BR" smtClean="0"/>
              <a:pPr>
                <a:defRPr/>
              </a:pPr>
              <a:t>8</a:t>
            </a:fld>
            <a:endParaRPr lang="pt-B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ítulo 1"/>
          <p:cNvSpPr>
            <a:spLocks noGrp="1"/>
          </p:cNvSpPr>
          <p:nvPr>
            <p:ph type="title"/>
          </p:nvPr>
        </p:nvSpPr>
        <p:spPr>
          <a:xfrm>
            <a:off x="395288" y="-315913"/>
            <a:ext cx="8229600" cy="1143001"/>
          </a:xfrm>
        </p:spPr>
        <p:txBody>
          <a:bodyPr/>
          <a:lstStyle/>
          <a:p>
            <a:pPr eaLnBrk="1" hangingPunct="1"/>
            <a:r>
              <a:rPr lang="pt-BR" dirty="0"/>
              <a:t>Ou simplesmente...</a:t>
            </a:r>
          </a:p>
        </p:txBody>
      </p:sp>
      <p:sp>
        <p:nvSpPr>
          <p:cNvPr id="8195" name="Espaço Reservado para Conteúdo 2"/>
          <p:cNvSpPr>
            <a:spLocks noGrp="1"/>
          </p:cNvSpPr>
          <p:nvPr>
            <p:ph idx="1"/>
          </p:nvPr>
        </p:nvSpPr>
        <p:spPr>
          <a:xfrm>
            <a:off x="214313" y="692150"/>
            <a:ext cx="8929687" cy="46974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800" dirty="0">
              <a:cs typeface="Arial" charset="0"/>
            </a:endParaRPr>
          </a:p>
          <a:p>
            <a:pPr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pt-BR" sz="2800" dirty="0"/>
              <a:t>CREATE TABLE </a:t>
            </a:r>
            <a:r>
              <a:rPr lang="pt-BR" sz="2800" b="1" dirty="0" err="1"/>
              <a:t>ItemNota</a:t>
            </a:r>
            <a:r>
              <a:rPr lang="pt-BR" sz="2800" b="1" dirty="0"/>
              <a:t> </a:t>
            </a:r>
            <a:r>
              <a:rPr lang="pt-BR" sz="2800" dirty="0"/>
              <a:t>(  </a:t>
            </a:r>
          </a:p>
          <a:p>
            <a:pPr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pt-BR" sz="2800" dirty="0"/>
              <a:t>	</a:t>
            </a:r>
            <a:r>
              <a:rPr lang="pt-BR" sz="2800" b="1" dirty="0" err="1"/>
              <a:t>NumeroNota</a:t>
            </a:r>
            <a:r>
              <a:rPr lang="pt-BR" sz="2800" dirty="0"/>
              <a:t> </a:t>
            </a:r>
            <a:r>
              <a:rPr lang="pt-BR" sz="2800" dirty="0" err="1"/>
              <a:t>numeric</a:t>
            </a:r>
            <a:r>
              <a:rPr lang="pt-BR" sz="2800" dirty="0"/>
              <a:t>(10),</a:t>
            </a:r>
            <a:br>
              <a:rPr lang="pt-BR" sz="2800" dirty="0"/>
            </a:br>
            <a:r>
              <a:rPr lang="pt-BR" sz="2800" b="1" dirty="0" err="1"/>
              <a:t>CodProduto</a:t>
            </a:r>
            <a:r>
              <a:rPr lang="pt-BR" sz="2800" dirty="0"/>
              <a:t> </a:t>
            </a:r>
            <a:r>
              <a:rPr lang="pt-BR" sz="2800" dirty="0" err="1"/>
              <a:t>int</a:t>
            </a:r>
            <a:r>
              <a:rPr lang="pt-BR" sz="2800" dirty="0"/>
              <a:t>,</a:t>
            </a:r>
            <a:br>
              <a:rPr lang="pt-BR" sz="2800" dirty="0"/>
            </a:br>
            <a:r>
              <a:rPr lang="pt-BR" sz="2800" b="1" dirty="0"/>
              <a:t>Quant</a:t>
            </a:r>
            <a:r>
              <a:rPr lang="pt-BR" sz="2800" dirty="0"/>
              <a:t> </a:t>
            </a:r>
            <a:r>
              <a:rPr lang="pt-BR" sz="2800" dirty="0" err="1"/>
              <a:t>int</a:t>
            </a:r>
            <a:r>
              <a:rPr lang="pt-BR" sz="2800" dirty="0"/>
              <a:t> NOT NULL CHECK ( Quant &gt;0),</a:t>
            </a:r>
            <a:br>
              <a:rPr lang="pt-BR" sz="2800" dirty="0"/>
            </a:br>
            <a:br>
              <a:rPr lang="pt-BR" sz="2800" dirty="0"/>
            </a:br>
            <a:r>
              <a:rPr lang="pt-BR" sz="2800" dirty="0"/>
              <a:t>PRIMARY KEY ( </a:t>
            </a:r>
            <a:r>
              <a:rPr lang="pt-BR" sz="2800" dirty="0" err="1"/>
              <a:t>NumeroNota</a:t>
            </a:r>
            <a:r>
              <a:rPr lang="pt-BR" sz="2800" dirty="0"/>
              <a:t>, </a:t>
            </a:r>
            <a:r>
              <a:rPr lang="pt-BR" sz="2800" dirty="0" err="1"/>
              <a:t>CodProduto</a:t>
            </a:r>
            <a:r>
              <a:rPr lang="pt-BR" sz="2800" dirty="0"/>
              <a:t> ) ,</a:t>
            </a:r>
            <a:br>
              <a:rPr lang="pt-BR" sz="2800" dirty="0"/>
            </a:br>
            <a:br>
              <a:rPr lang="pt-BR" sz="2800" dirty="0"/>
            </a:br>
            <a:r>
              <a:rPr lang="pt-BR" sz="2800" dirty="0"/>
              <a:t>FOREIGN KEY ( </a:t>
            </a:r>
            <a:r>
              <a:rPr lang="pt-BR" sz="2800" dirty="0" err="1"/>
              <a:t>Numeronota</a:t>
            </a:r>
            <a:r>
              <a:rPr lang="pt-BR" sz="2800" dirty="0"/>
              <a:t> )  </a:t>
            </a:r>
            <a:br>
              <a:rPr lang="pt-BR" sz="2800" dirty="0"/>
            </a:br>
            <a:r>
              <a:rPr lang="pt-BR" sz="2800" dirty="0"/>
              <a:t>REFERENCES </a:t>
            </a:r>
            <a:r>
              <a:rPr lang="pt-BR" sz="2800" dirty="0" err="1"/>
              <a:t>NotaFiscal</a:t>
            </a:r>
            <a:r>
              <a:rPr lang="pt-BR" sz="2800" dirty="0"/>
              <a:t>( </a:t>
            </a:r>
            <a:r>
              <a:rPr lang="pt-BR" sz="2800" dirty="0" err="1"/>
              <a:t>numeronota</a:t>
            </a:r>
            <a:r>
              <a:rPr lang="pt-BR" sz="2800" dirty="0"/>
              <a:t> ) ,</a:t>
            </a:r>
            <a:br>
              <a:rPr lang="pt-BR" sz="2800" dirty="0"/>
            </a:br>
            <a:br>
              <a:rPr lang="pt-BR" sz="2800" dirty="0"/>
            </a:br>
            <a:r>
              <a:rPr lang="pt-BR" sz="2800" dirty="0"/>
              <a:t>FOREIGN KEY ( </a:t>
            </a:r>
            <a:r>
              <a:rPr lang="pt-BR" sz="2800" dirty="0" err="1"/>
              <a:t>CodProduto</a:t>
            </a:r>
            <a:r>
              <a:rPr lang="pt-BR" sz="2800" dirty="0"/>
              <a:t> ) </a:t>
            </a:r>
            <a:br>
              <a:rPr lang="pt-BR" sz="2800" dirty="0"/>
            </a:br>
            <a:r>
              <a:rPr lang="pt-BR" sz="2800" dirty="0"/>
              <a:t>REFERENCES Produto( </a:t>
            </a:r>
            <a:r>
              <a:rPr lang="pt-BR" sz="2800" dirty="0" err="1"/>
              <a:t>CodProduto</a:t>
            </a:r>
            <a:r>
              <a:rPr lang="pt-BR" sz="2800" dirty="0"/>
              <a:t> ) </a:t>
            </a:r>
          </a:p>
          <a:p>
            <a:pPr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pt-BR" sz="2800" dirty="0"/>
              <a:t>);</a:t>
            </a:r>
          </a:p>
          <a:p>
            <a:pPr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800" i="1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80326C-D22E-426A-B156-1F977BC3384D}" type="slidenum">
              <a:rPr lang="pt-BR" smtClean="0"/>
              <a:pPr>
                <a:defRPr/>
              </a:pPr>
              <a:t>9</a:t>
            </a:fld>
            <a:endParaRPr lang="pt-B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290</Words>
  <Application>Microsoft Office PowerPoint</Application>
  <PresentationFormat>Apresentação na tela (4:3)</PresentationFormat>
  <Paragraphs>86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4" baseType="lpstr">
      <vt:lpstr>Arial</vt:lpstr>
      <vt:lpstr>Calibri</vt:lpstr>
      <vt:lpstr>Tema do Office</vt:lpstr>
      <vt:lpstr>Comandos DDL (Data Definition Language) - 2</vt:lpstr>
      <vt:lpstr>Comandos de Definição das Estruturas de Dados de um BD:</vt:lpstr>
      <vt:lpstr>Comandos DDL</vt:lpstr>
      <vt:lpstr>Relacionamento 1:N</vt:lpstr>
      <vt:lpstr>Create – Exemplos (cont)</vt:lpstr>
      <vt:lpstr>Relacionamento N:N</vt:lpstr>
      <vt:lpstr>Create – Exemplos (cont)</vt:lpstr>
      <vt:lpstr>Create – Exemplos (cont)</vt:lpstr>
      <vt:lpstr>Ou simplesmente...</vt:lpstr>
      <vt:lpstr>Constraints</vt:lpstr>
      <vt:lpstr>Alterando a especificacão de chave estrangeira em uma tabela 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Comandos DDL (Data Definition Language)</dc:title>
  <dc:creator>Rosana</dc:creator>
  <cp:lastModifiedBy>Windows User</cp:lastModifiedBy>
  <cp:revision>78</cp:revision>
  <dcterms:created xsi:type="dcterms:W3CDTF">2010-04-30T18:41:28Z</dcterms:created>
  <dcterms:modified xsi:type="dcterms:W3CDTF">2016-08-29T17:47:09Z</dcterms:modified>
</cp:coreProperties>
</file>