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66" r:id="rId7"/>
    <p:sldId id="260" r:id="rId8"/>
    <p:sldId id="261" r:id="rId9"/>
    <p:sldId id="262" r:id="rId10"/>
    <p:sldId id="263" r:id="rId11"/>
    <p:sldId id="264" r:id="rId12"/>
    <p:sldId id="267" r:id="rId13"/>
    <p:sldId id="268" r:id="rId14"/>
    <p:sldId id="269" r:id="rId1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91800409-C5A4-465E-8C7D-268C0B7F7E02}" type="datetimeFigureOut">
              <a:rPr lang="pt-BR" smtClean="0"/>
              <a:t>06/07/2020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257150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1800409-C5A4-465E-8C7D-268C0B7F7E02}" type="datetimeFigureOut">
              <a:rPr lang="pt-BR" smtClean="0"/>
              <a:t>06/07/2020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2004615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91800409-C5A4-465E-8C7D-268C0B7F7E02}" type="datetimeFigureOut">
              <a:rPr lang="pt-BR" smtClean="0"/>
              <a:t>06/07/2020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1219539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91800409-C5A4-465E-8C7D-268C0B7F7E02}" type="datetimeFigureOut">
              <a:rPr lang="pt-BR" smtClean="0"/>
              <a:t>06/07/2020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2758069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91800409-C5A4-465E-8C7D-268C0B7F7E02}" type="datetimeFigureOut">
              <a:rPr lang="pt-BR" smtClean="0"/>
              <a:t>06/07/2020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3327505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91800409-C5A4-465E-8C7D-268C0B7F7E02}" type="datetimeFigureOut">
              <a:rPr lang="pt-BR" smtClean="0"/>
              <a:t>06/07/2020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3148700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91800409-C5A4-465E-8C7D-268C0B7F7E02}" type="datetimeFigureOut">
              <a:rPr lang="pt-BR" smtClean="0"/>
              <a:t>06/07/2020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1848345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91800409-C5A4-465E-8C7D-268C0B7F7E02}" type="datetimeFigureOut">
              <a:rPr lang="pt-BR" smtClean="0"/>
              <a:t>06/07/2020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1160245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91800409-C5A4-465E-8C7D-268C0B7F7E02}" type="datetimeFigureOut">
              <a:rPr lang="pt-BR" smtClean="0"/>
              <a:t>06/07/2020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292567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1800409-C5A4-465E-8C7D-268C0B7F7E02}" type="datetimeFigureOut">
              <a:rPr lang="pt-BR" smtClean="0"/>
              <a:t>06/07/2020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2136113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1800409-C5A4-465E-8C7D-268C0B7F7E02}" type="datetimeFigureOut">
              <a:rPr lang="pt-BR" smtClean="0"/>
              <a:t>06/07/2020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A63637A-07E2-49A6-B9E7-B8E08DE195B8}" type="slidenum">
              <a:rPr lang="pt-BR" smtClean="0"/>
              <a:t>‹nº›</a:t>
            </a:fld>
            <a:endParaRPr lang="pt-BR"/>
          </a:p>
        </p:txBody>
      </p:sp>
    </p:spTree>
    <p:extLst>
      <p:ext uri="{BB962C8B-B14F-4D97-AF65-F5344CB8AC3E}">
        <p14:creationId xmlns:p14="http://schemas.microsoft.com/office/powerpoint/2010/main" val="1226347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800409-C5A4-465E-8C7D-268C0B7F7E02}" type="datetimeFigureOut">
              <a:rPr lang="pt-BR" smtClean="0"/>
              <a:t>06/07/2020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63637A-07E2-49A6-B9E7-B8E08DE195B8}" type="slidenum">
              <a:rPr lang="pt-BR" smtClean="0"/>
              <a:t>‹nº›</a:t>
            </a:fld>
            <a:endParaRPr lang="pt-BR"/>
          </a:p>
        </p:txBody>
      </p:sp>
    </p:spTree>
    <p:extLst>
      <p:ext uri="{BB962C8B-B14F-4D97-AF65-F5344CB8AC3E}">
        <p14:creationId xmlns:p14="http://schemas.microsoft.com/office/powerpoint/2010/main" val="4144049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EE-9</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766657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Cintilação(</a:t>
            </a:r>
            <a:r>
              <a:rPr lang="pt-BR" dirty="0" err="1" smtClean="0"/>
              <a:t>Flicker</a:t>
            </a:r>
            <a:r>
              <a:rPr lang="pt-BR" dirty="0" smtClean="0"/>
              <a:t>)</a:t>
            </a:r>
            <a:endParaRPr lang="pt-BR" dirty="0"/>
          </a:p>
        </p:txBody>
      </p:sp>
      <p:sp>
        <p:nvSpPr>
          <p:cNvPr id="3" name="Espaço Reservado para Conteúdo 2"/>
          <p:cNvSpPr>
            <a:spLocks noGrp="1"/>
          </p:cNvSpPr>
          <p:nvPr>
            <p:ph idx="1"/>
          </p:nvPr>
        </p:nvSpPr>
        <p:spPr/>
        <p:txBody>
          <a:bodyPr>
            <a:normAutofit lnSpcReduction="10000"/>
          </a:bodyPr>
          <a:lstStyle/>
          <a:p>
            <a:r>
              <a:rPr lang="pt-BR" dirty="0" smtClean="0"/>
              <a:t>O </a:t>
            </a:r>
            <a:r>
              <a:rPr lang="pt-BR" dirty="0" err="1" smtClean="0"/>
              <a:t>flicker</a:t>
            </a:r>
            <a:r>
              <a:rPr lang="pt-BR" dirty="0" smtClean="0"/>
              <a:t> está relacionado às mudanças na iluminação(flutuação da tensão).</a:t>
            </a:r>
          </a:p>
          <a:p>
            <a:r>
              <a:rPr lang="pt-BR" dirty="0" smtClean="0"/>
              <a:t>É o resultado de pequenas flutuações de tensão provocadas pelo funcionamento de cargas variáveis importantes: motores, fornos de arco, equipamentos de solda, etc.</a:t>
            </a:r>
          </a:p>
          <a:p>
            <a:r>
              <a:rPr lang="pt-BR" dirty="0" smtClean="0"/>
              <a:t>O </a:t>
            </a:r>
            <a:r>
              <a:rPr lang="pt-BR" dirty="0" err="1" smtClean="0"/>
              <a:t>flicker</a:t>
            </a:r>
            <a:r>
              <a:rPr lang="pt-BR" dirty="0" smtClean="0"/>
              <a:t> como impressão subjetiva de flutuação da </a:t>
            </a:r>
            <a:r>
              <a:rPr lang="pt-BR" dirty="0" err="1" smtClean="0"/>
              <a:t>luminância</a:t>
            </a:r>
            <a:r>
              <a:rPr lang="pt-BR" dirty="0" smtClean="0"/>
              <a:t>”(variação do fluxo luminoso).</a:t>
            </a:r>
            <a:endParaRPr lang="pt-BR" dirty="0"/>
          </a:p>
        </p:txBody>
      </p:sp>
    </p:spTree>
    <p:extLst>
      <p:ext uri="{BB962C8B-B14F-4D97-AF65-F5344CB8AC3E}">
        <p14:creationId xmlns:p14="http://schemas.microsoft.com/office/powerpoint/2010/main" val="1370769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err="1" smtClean="0"/>
              <a:t>Flicker</a:t>
            </a:r>
            <a:endParaRPr lang="pt-BR" b="1" dirty="0"/>
          </a:p>
        </p:txBody>
      </p:sp>
      <p:sp>
        <p:nvSpPr>
          <p:cNvPr id="3" name="Espaço Reservado para Conteúdo 2"/>
          <p:cNvSpPr>
            <a:spLocks noGrp="1"/>
          </p:cNvSpPr>
          <p:nvPr>
            <p:ph idx="1"/>
          </p:nvPr>
        </p:nvSpPr>
        <p:spPr/>
        <p:txBody>
          <a:bodyPr>
            <a:normAutofit lnSpcReduction="10000"/>
          </a:bodyPr>
          <a:lstStyle/>
          <a:p>
            <a:r>
              <a:rPr lang="pt-BR" dirty="0" err="1" smtClean="0"/>
              <a:t>Cintilamento</a:t>
            </a:r>
            <a:r>
              <a:rPr lang="pt-BR" dirty="0" smtClean="0"/>
              <a:t> é a impressão visual da variação do fluxo de luz quando sua </a:t>
            </a:r>
            <a:r>
              <a:rPr lang="pt-BR" dirty="0" err="1" smtClean="0"/>
              <a:t>luminância</a:t>
            </a:r>
            <a:r>
              <a:rPr lang="pt-BR" dirty="0" smtClean="0"/>
              <a:t> varia no tempo. Lâmpadas incandescentes são mais sensíveis do que as fluorescentes.</a:t>
            </a:r>
          </a:p>
          <a:p>
            <a:r>
              <a:rPr lang="pt-BR" dirty="0" smtClean="0"/>
              <a:t>O efeito fisiológico do </a:t>
            </a:r>
            <a:r>
              <a:rPr lang="pt-BR" dirty="0" err="1" smtClean="0"/>
              <a:t>cintilamento</a:t>
            </a:r>
            <a:r>
              <a:rPr lang="pt-BR" dirty="0" smtClean="0"/>
              <a:t> é causar fadiga, redução do nível de concentração, desconforto visual e irritabilidade. Pode dificultar a operação de </a:t>
            </a:r>
            <a:r>
              <a:rPr lang="pt-BR" dirty="0" err="1" smtClean="0"/>
              <a:t>contatores</a:t>
            </a:r>
            <a:r>
              <a:rPr lang="pt-BR" dirty="0" smtClean="0"/>
              <a:t> e relés prejudicando o processo de produção.</a:t>
            </a:r>
            <a:endParaRPr lang="pt-BR" dirty="0"/>
          </a:p>
        </p:txBody>
      </p:sp>
    </p:spTree>
    <p:extLst>
      <p:ext uri="{BB962C8B-B14F-4D97-AF65-F5344CB8AC3E}">
        <p14:creationId xmlns:p14="http://schemas.microsoft.com/office/powerpoint/2010/main" val="3435596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467544" y="188640"/>
            <a:ext cx="8219256" cy="5937523"/>
          </a:xfrm>
        </p:spPr>
        <p:txBody>
          <a:bodyPr>
            <a:normAutofit/>
          </a:bodyPr>
          <a:lstStyle/>
          <a:p>
            <a:r>
              <a:rPr lang="pt-BR" dirty="0" smtClean="0"/>
              <a:t>A causa das variações de tensão é a variação da corrente de cargas flutuantes. Os fornos de arco e os acionadores de laminadores são as causas principais.</a:t>
            </a:r>
          </a:p>
          <a:p>
            <a:r>
              <a:rPr lang="pt-BR" dirty="0" smtClean="0"/>
              <a:t>Para se obter os níveis de severidade de cintilação, associados à flutuação de tensão são definidos indicadores de procedimentos estabelecidos nos documentos da IEC 61000-4-15. Estes valores são derivados da medição e processamento das tensões dos barramentos.</a:t>
            </a:r>
            <a:endParaRPr lang="pt-BR" dirty="0"/>
          </a:p>
        </p:txBody>
      </p:sp>
    </p:spTree>
    <p:extLst>
      <p:ext uri="{BB962C8B-B14F-4D97-AF65-F5344CB8AC3E}">
        <p14:creationId xmlns:p14="http://schemas.microsoft.com/office/powerpoint/2010/main" val="1939341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Parâmetros PST e PLT</a:t>
            </a:r>
            <a:endParaRPr lang="pt-BR" dirty="0"/>
          </a:p>
        </p:txBody>
      </p:sp>
      <p:sp>
        <p:nvSpPr>
          <p:cNvPr id="3" name="Espaço Reservado para Conteúdo 2"/>
          <p:cNvSpPr>
            <a:spLocks noGrp="1"/>
          </p:cNvSpPr>
          <p:nvPr>
            <p:ph idx="1"/>
          </p:nvPr>
        </p:nvSpPr>
        <p:spPr/>
        <p:txBody>
          <a:bodyPr>
            <a:normAutofit fontScale="92500"/>
          </a:bodyPr>
          <a:lstStyle/>
          <a:p>
            <a:r>
              <a:rPr lang="pt-BR" dirty="0" smtClean="0"/>
              <a:t>A  avaliação da severidade do </a:t>
            </a:r>
            <a:r>
              <a:rPr lang="pt-BR" dirty="0" err="1" smtClean="0"/>
              <a:t>flicker</a:t>
            </a:r>
            <a:r>
              <a:rPr lang="pt-BR" dirty="0" smtClean="0"/>
              <a:t> pode ser realizada a partir de dois critérios baseados nas medições de um dia ou de uma semana, respectivamente.</a:t>
            </a:r>
          </a:p>
          <a:p>
            <a:r>
              <a:rPr lang="pt-BR" dirty="0" smtClean="0"/>
              <a:t>Os valores são obtidos mediante tratamento estatístico dos valores registrados nos índices </a:t>
            </a:r>
            <a:r>
              <a:rPr lang="pt-BR" dirty="0" err="1" smtClean="0"/>
              <a:t>Pst</a:t>
            </a:r>
            <a:r>
              <a:rPr lang="pt-BR" dirty="0" smtClean="0"/>
              <a:t> e </a:t>
            </a:r>
            <a:r>
              <a:rPr lang="pt-BR" dirty="0" err="1" smtClean="0"/>
              <a:t>Plt</a:t>
            </a:r>
            <a:r>
              <a:rPr lang="pt-BR" dirty="0" smtClean="0"/>
              <a:t>.</a:t>
            </a:r>
          </a:p>
          <a:p>
            <a:r>
              <a:rPr lang="pt-BR" dirty="0" err="1" smtClean="0"/>
              <a:t>Pst</a:t>
            </a:r>
            <a:r>
              <a:rPr lang="pt-BR" dirty="0" smtClean="0"/>
              <a:t>= coeficiente de Segurança em curta duração.</a:t>
            </a:r>
          </a:p>
          <a:p>
            <a:r>
              <a:rPr lang="pt-BR" dirty="0" err="1" smtClean="0"/>
              <a:t>Plt</a:t>
            </a:r>
            <a:r>
              <a:rPr lang="pt-BR" dirty="0" smtClean="0"/>
              <a:t>= Coeficiente de segurança em longa distância.</a:t>
            </a:r>
            <a:endParaRPr lang="pt-BR" dirty="0"/>
          </a:p>
        </p:txBody>
      </p:sp>
    </p:spTree>
    <p:extLst>
      <p:ext uri="{BB962C8B-B14F-4D97-AF65-F5344CB8AC3E}">
        <p14:creationId xmlns:p14="http://schemas.microsoft.com/office/powerpoint/2010/main" val="4215396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Parâmetros </a:t>
            </a:r>
            <a:r>
              <a:rPr lang="pt-BR" dirty="0" err="1" smtClean="0"/>
              <a:t>Pst</a:t>
            </a:r>
            <a:r>
              <a:rPr lang="pt-BR" dirty="0" smtClean="0"/>
              <a:t> e </a:t>
            </a:r>
            <a:r>
              <a:rPr lang="pt-BR" dirty="0" err="1" smtClean="0"/>
              <a:t>Plt</a:t>
            </a:r>
            <a:endParaRPr lang="pt-BR"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700808"/>
            <a:ext cx="6572183"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4342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116632"/>
            <a:ext cx="8363272" cy="6009531"/>
          </a:xfrm>
        </p:spPr>
        <p:txBody>
          <a:bodyPr>
            <a:normAutofit/>
          </a:bodyPr>
          <a:lstStyle/>
          <a:p>
            <a:r>
              <a:rPr lang="pt-BR" sz="2800" dirty="0" smtClean="0"/>
              <a:t>Os parâmetros básicos que determinam as flutuações de tensão são os índices de severidade de </a:t>
            </a:r>
            <a:r>
              <a:rPr lang="pt-BR" sz="2800" dirty="0" err="1" smtClean="0"/>
              <a:t>cintilamento</a:t>
            </a:r>
            <a:r>
              <a:rPr lang="pt-BR" sz="2800" dirty="0" smtClean="0"/>
              <a:t> a certo prazo </a:t>
            </a:r>
            <a:r>
              <a:rPr lang="pt-BR" sz="2800" dirty="0" err="1" smtClean="0"/>
              <a:t>Pst</a:t>
            </a:r>
            <a:r>
              <a:rPr lang="pt-BR" sz="2800" dirty="0" smtClean="0"/>
              <a:t> e severidade de </a:t>
            </a:r>
            <a:r>
              <a:rPr lang="pt-BR" sz="2800" dirty="0" err="1" smtClean="0"/>
              <a:t>cintilamento</a:t>
            </a:r>
            <a:r>
              <a:rPr lang="pt-BR" sz="2800" dirty="0" smtClean="0"/>
              <a:t> em longo prazo </a:t>
            </a:r>
            <a:r>
              <a:rPr lang="pt-BR" sz="2800" dirty="0" err="1" smtClean="0"/>
              <a:t>Plt</a:t>
            </a:r>
            <a:r>
              <a:rPr lang="pt-BR" sz="2800" dirty="0" smtClean="0"/>
              <a:t>.</a:t>
            </a:r>
          </a:p>
          <a:p>
            <a:r>
              <a:rPr lang="pt-BR" sz="2800" dirty="0" smtClean="0"/>
              <a:t>Eles se referem aos efeitos do </a:t>
            </a:r>
            <a:r>
              <a:rPr lang="pt-BR" sz="2800" dirty="0" err="1" smtClean="0"/>
              <a:t>cintilamento</a:t>
            </a:r>
            <a:r>
              <a:rPr lang="pt-BR" sz="2800" dirty="0" smtClean="0"/>
              <a:t> em seres humanos.</a:t>
            </a:r>
          </a:p>
          <a:p>
            <a:r>
              <a:rPr lang="pt-BR" sz="2800" dirty="0" smtClean="0"/>
              <a:t>Na IEC 61000-3-3 define valores. O índice de severidade de </a:t>
            </a:r>
            <a:r>
              <a:rPr lang="pt-BR" sz="2800" dirty="0" err="1" smtClean="0"/>
              <a:t>cintilamento</a:t>
            </a:r>
            <a:r>
              <a:rPr lang="pt-BR" sz="2800" dirty="0" smtClean="0"/>
              <a:t> igual a 1,o representa um nível no qual 50% das pessoas testadas percebem a existência do </a:t>
            </a:r>
            <a:r>
              <a:rPr lang="pt-BR" sz="2800" dirty="0" err="1" smtClean="0"/>
              <a:t>cintilamento</a:t>
            </a:r>
            <a:r>
              <a:rPr lang="pt-BR" sz="2800" dirty="0" smtClean="0"/>
              <a:t>.</a:t>
            </a:r>
          </a:p>
          <a:p>
            <a:endParaRPr lang="pt-BR" sz="2800" dirty="0" smtClean="0"/>
          </a:p>
          <a:p>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2537" y="4725144"/>
            <a:ext cx="4362450"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487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23528" y="260648"/>
            <a:ext cx="8363272" cy="5865515"/>
          </a:xfrm>
        </p:spPr>
        <p:txBody>
          <a:bodyPr>
            <a:normAutofit fontScale="85000" lnSpcReduction="20000"/>
          </a:bodyPr>
          <a:lstStyle/>
          <a:p>
            <a:r>
              <a:rPr lang="pt-BR" dirty="0" smtClean="0"/>
              <a:t>Outras causas de </a:t>
            </a:r>
            <a:r>
              <a:rPr lang="pt-BR" dirty="0" err="1" smtClean="0"/>
              <a:t>flicker</a:t>
            </a:r>
            <a:r>
              <a:rPr lang="pt-BR" dirty="0" smtClean="0"/>
              <a:t> são :</a:t>
            </a:r>
          </a:p>
          <a:p>
            <a:r>
              <a:rPr lang="pt-BR" dirty="0" smtClean="0"/>
              <a:t>-mau funcionamento do sistema de iluminação.</a:t>
            </a:r>
          </a:p>
          <a:p>
            <a:r>
              <a:rPr lang="pt-BR" dirty="0" smtClean="0"/>
              <a:t>-As </a:t>
            </a:r>
            <a:r>
              <a:rPr lang="pt-BR" dirty="0" err="1" smtClean="0"/>
              <a:t>inter-harmônicas</a:t>
            </a:r>
            <a:r>
              <a:rPr lang="pt-BR" dirty="0" smtClean="0"/>
              <a:t> e as </a:t>
            </a:r>
            <a:r>
              <a:rPr lang="pt-BR" dirty="0" err="1" smtClean="0"/>
              <a:t>sub-harmônicas</a:t>
            </a:r>
            <a:r>
              <a:rPr lang="pt-BR" dirty="0" smtClean="0"/>
              <a:t>.</a:t>
            </a:r>
          </a:p>
          <a:p>
            <a:r>
              <a:rPr lang="pt-BR" dirty="0" smtClean="0"/>
              <a:t> Os harmônicos são componentes espectrais da corrente e tensão múltiplos da frequência fundamental.</a:t>
            </a:r>
          </a:p>
          <a:p>
            <a:r>
              <a:rPr lang="pt-BR" dirty="0" smtClean="0"/>
              <a:t>Os </a:t>
            </a:r>
            <a:r>
              <a:rPr lang="pt-BR" b="1" dirty="0" err="1" smtClean="0"/>
              <a:t>inter-harmônicos</a:t>
            </a:r>
            <a:r>
              <a:rPr lang="pt-BR" dirty="0" smtClean="0"/>
              <a:t> são definidos pela IEC 61 000-2-1) como sendo componentes espectrais de corrente e tensão múltiplas não inteiras da frequência fundamental.</a:t>
            </a:r>
          </a:p>
          <a:p>
            <a:r>
              <a:rPr lang="pt-BR" dirty="0" smtClean="0"/>
              <a:t>Os </a:t>
            </a:r>
            <a:r>
              <a:rPr lang="pt-BR" b="1" dirty="0" err="1" smtClean="0"/>
              <a:t>sub-harmônicos</a:t>
            </a:r>
            <a:r>
              <a:rPr lang="pt-BR" dirty="0" smtClean="0"/>
              <a:t> estão definidos pela norma IEC 61000-4-7, como </a:t>
            </a:r>
            <a:r>
              <a:rPr lang="pt-BR" dirty="0" err="1" smtClean="0"/>
              <a:t>inter-harmônicos</a:t>
            </a:r>
            <a:r>
              <a:rPr lang="pt-BR" dirty="0" smtClean="0"/>
              <a:t> em baixas frequências(frequências inferiores à do componente fundamental).</a:t>
            </a:r>
          </a:p>
          <a:p>
            <a:r>
              <a:rPr lang="pt-BR" dirty="0" smtClean="0"/>
              <a:t>A complexidade da medição desses </a:t>
            </a:r>
            <a:r>
              <a:rPr lang="pt-BR" dirty="0" err="1" smtClean="0"/>
              <a:t>disturbios</a:t>
            </a:r>
            <a:r>
              <a:rPr lang="pt-BR" dirty="0" smtClean="0"/>
              <a:t> aumenta com a presença de </a:t>
            </a:r>
            <a:r>
              <a:rPr lang="pt-BR" dirty="0" err="1" smtClean="0"/>
              <a:t>inter-harmônicas</a:t>
            </a:r>
            <a:r>
              <a:rPr lang="pt-BR" dirty="0" smtClean="0"/>
              <a:t> no sinal.</a:t>
            </a:r>
            <a:endParaRPr lang="pt-BR" dirty="0"/>
          </a:p>
        </p:txBody>
      </p:sp>
    </p:spTree>
    <p:extLst>
      <p:ext uri="{BB962C8B-B14F-4D97-AF65-F5344CB8AC3E}">
        <p14:creationId xmlns:p14="http://schemas.microsoft.com/office/powerpoint/2010/main" val="1331698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32656"/>
            <a:ext cx="9108504" cy="1084982"/>
          </a:xfrm>
        </p:spPr>
        <p:txBody>
          <a:bodyPr>
            <a:normAutofit fontScale="90000"/>
          </a:bodyPr>
          <a:lstStyle/>
          <a:p>
            <a:r>
              <a:rPr lang="pt-BR" dirty="0" smtClean="0"/>
              <a:t>Principais normas da qualidade de energia</a:t>
            </a:r>
            <a:endParaRPr lang="pt-BR" dirty="0"/>
          </a:p>
        </p:txBody>
      </p:sp>
      <p:sp>
        <p:nvSpPr>
          <p:cNvPr id="3" name="Espaço Reservado para Conteúdo 2"/>
          <p:cNvSpPr>
            <a:spLocks noGrp="1"/>
          </p:cNvSpPr>
          <p:nvPr>
            <p:ph idx="1"/>
          </p:nvPr>
        </p:nvSpPr>
        <p:spPr/>
        <p:txBody>
          <a:bodyPr>
            <a:normAutofit fontScale="70000" lnSpcReduction="20000"/>
          </a:bodyPr>
          <a:lstStyle/>
          <a:p>
            <a:r>
              <a:rPr lang="pt-BR" b="1" dirty="0" smtClean="0"/>
              <a:t>IEC61000-4-30</a:t>
            </a:r>
            <a:r>
              <a:rPr lang="pt-BR" dirty="0" smtClean="0"/>
              <a:t> – Define métodos de medição para instrumentos de qualidade de energia de 50Hz e 60Hz, bem como, os parâmetros de qualidade de energia elétrica: afundamentos, oscilações, frequência, harmônicos, </a:t>
            </a:r>
            <a:r>
              <a:rPr lang="pt-BR" dirty="0" err="1" smtClean="0"/>
              <a:t>flicker</a:t>
            </a:r>
            <a:r>
              <a:rPr lang="pt-BR" dirty="0" smtClean="0"/>
              <a:t>, entre outros.</a:t>
            </a:r>
          </a:p>
          <a:p>
            <a:r>
              <a:rPr lang="pt-BR" b="1" dirty="0" smtClean="0"/>
              <a:t>IEC 61000-4-7 </a:t>
            </a:r>
            <a:r>
              <a:rPr lang="pt-BR" dirty="0" smtClean="0"/>
              <a:t>é uma norma internacional que regulamenta as técnicas de teste e medições de harmônicos e </a:t>
            </a:r>
            <a:r>
              <a:rPr lang="pt-BR" dirty="0" err="1" smtClean="0"/>
              <a:t>inter-harmônicos</a:t>
            </a:r>
            <a:r>
              <a:rPr lang="pt-BR" dirty="0" smtClean="0"/>
              <a:t>, para sistemas de fornecimento de energia elétrica e equipamentos a ele conectados.</a:t>
            </a:r>
          </a:p>
          <a:p>
            <a:r>
              <a:rPr lang="pt-BR" b="1" dirty="0" smtClean="0"/>
              <a:t>PRODIST- Módulo 8</a:t>
            </a:r>
            <a:r>
              <a:rPr lang="pt-BR" dirty="0" smtClean="0"/>
              <a:t>: Procedimentos de Distribuição de Energia Elétrica no Sistema Elétrico Nacional, é um documento elaborado pela ANEEL, com a participação de entidades do setor elétrico nacional que regulamenta agentes setoriais e clientes com relação aos procedimentos relativos à qualidade da energia elétrica.</a:t>
            </a:r>
          </a:p>
        </p:txBody>
      </p:sp>
    </p:spTree>
    <p:extLst>
      <p:ext uri="{BB962C8B-B14F-4D97-AF65-F5344CB8AC3E}">
        <p14:creationId xmlns:p14="http://schemas.microsoft.com/office/powerpoint/2010/main" val="2151311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Principais equipamentos perturbadores são:</a:t>
            </a:r>
            <a:endParaRPr lang="pt-BR" dirty="0"/>
          </a:p>
        </p:txBody>
      </p:sp>
      <p:sp>
        <p:nvSpPr>
          <p:cNvPr id="3" name="Espaço Reservado para Conteúdo 2"/>
          <p:cNvSpPr>
            <a:spLocks noGrp="1"/>
          </p:cNvSpPr>
          <p:nvPr>
            <p:ph idx="1"/>
          </p:nvPr>
        </p:nvSpPr>
        <p:spPr/>
        <p:txBody>
          <a:bodyPr/>
          <a:lstStyle/>
          <a:p>
            <a:r>
              <a:rPr lang="pt-BR" dirty="0" smtClean="0"/>
              <a:t>Fornos a arco</a:t>
            </a:r>
          </a:p>
          <a:p>
            <a:r>
              <a:rPr lang="pt-BR" dirty="0" smtClean="0"/>
              <a:t>Máquinas de cargas flutuantes.</a:t>
            </a:r>
          </a:p>
          <a:p>
            <a:r>
              <a:rPr lang="pt-BR" dirty="0" smtClean="0"/>
              <a:t>Mau funcionamento do sistema de iluminação</a:t>
            </a:r>
          </a:p>
          <a:p>
            <a:r>
              <a:rPr lang="pt-BR" dirty="0" err="1" smtClean="0"/>
              <a:t>Inter-harmônicas</a:t>
            </a:r>
            <a:r>
              <a:rPr lang="pt-BR" dirty="0" smtClean="0"/>
              <a:t>.</a:t>
            </a:r>
          </a:p>
          <a:p>
            <a:r>
              <a:rPr lang="pt-BR" dirty="0" smtClean="0"/>
              <a:t>Reguladores de potência com </a:t>
            </a:r>
            <a:r>
              <a:rPr lang="pt-BR" dirty="0" err="1" smtClean="0"/>
              <a:t>tiristores</a:t>
            </a:r>
            <a:r>
              <a:rPr lang="pt-BR" dirty="0" smtClean="0"/>
              <a:t>.</a:t>
            </a:r>
          </a:p>
          <a:p>
            <a:r>
              <a:rPr lang="pt-BR" dirty="0" smtClean="0"/>
              <a:t>Equipamentos de solda.</a:t>
            </a:r>
            <a:endParaRPr lang="pt-BR" dirty="0"/>
          </a:p>
        </p:txBody>
      </p:sp>
    </p:spTree>
    <p:extLst>
      <p:ext uri="{BB962C8B-B14F-4D97-AF65-F5344CB8AC3E}">
        <p14:creationId xmlns:p14="http://schemas.microsoft.com/office/powerpoint/2010/main" val="2341451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normAutofit lnSpcReduction="10000"/>
          </a:bodyPr>
          <a:lstStyle/>
          <a:p>
            <a:r>
              <a:rPr lang="pt-BR" dirty="0" smtClean="0"/>
              <a:t>Todas as fontes luminosas são sensíveis às variações de tensão. Estas ocorrem em ordem de sensibilidade decrescente.:</a:t>
            </a:r>
          </a:p>
          <a:p>
            <a:r>
              <a:rPr lang="pt-BR" dirty="0" smtClean="0"/>
              <a:t>Lâmpadas de vapor de mercúrio ou de sódio.</a:t>
            </a:r>
          </a:p>
          <a:p>
            <a:r>
              <a:rPr lang="pt-BR" dirty="0" smtClean="0"/>
              <a:t>Lâmpadas incandescentes.</a:t>
            </a:r>
          </a:p>
          <a:p>
            <a:r>
              <a:rPr lang="pt-BR" dirty="0" smtClean="0"/>
              <a:t>Lâmpadas fluorescentes(reatores que usam regulador de comando por ângulo de fase).</a:t>
            </a:r>
          </a:p>
          <a:p>
            <a:r>
              <a:rPr lang="pt-BR" dirty="0" smtClean="0"/>
              <a:t>Receptores de </a:t>
            </a:r>
            <a:r>
              <a:rPr lang="pt-BR" dirty="0" err="1" smtClean="0"/>
              <a:t>tv</a:t>
            </a:r>
            <a:r>
              <a:rPr lang="pt-BR" dirty="0" smtClean="0"/>
              <a:t>, telas dos sistemas informáticos.</a:t>
            </a:r>
            <a:endParaRPr lang="pt-BR" dirty="0"/>
          </a:p>
        </p:txBody>
      </p:sp>
    </p:spTree>
    <p:extLst>
      <p:ext uri="{BB962C8B-B14F-4D97-AF65-F5344CB8AC3E}">
        <p14:creationId xmlns:p14="http://schemas.microsoft.com/office/powerpoint/2010/main" val="2827220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Mitigação de flutuações</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dirty="0" smtClean="0"/>
              <a:t>Normalmente, medidas de mitigação são utilizadas em ações focadas para limitar a amplitude das flutuações de tensão; o processo tecnológico raramente é </a:t>
            </a:r>
            <a:r>
              <a:rPr lang="pt-BR" dirty="0" smtClean="0"/>
              <a:t>influenciado. Exemplos</a:t>
            </a:r>
            <a:r>
              <a:rPr lang="pt-BR" dirty="0" smtClean="0"/>
              <a:t>:</a:t>
            </a:r>
          </a:p>
          <a:p>
            <a:r>
              <a:rPr lang="pt-BR" dirty="0" smtClean="0"/>
              <a:t>Forno de arco- incorporação de um reator em série( ou saturação variável), funcionando apropriado do sistema de controle doo eletrodo, segregação e aquecimento preliminar da carga, </a:t>
            </a:r>
            <a:r>
              <a:rPr lang="pt-BR" dirty="0" err="1" smtClean="0"/>
              <a:t>etc</a:t>
            </a:r>
            <a:r>
              <a:rPr lang="pt-BR" dirty="0" smtClean="0"/>
              <a:t>; estes métodos são familiares aos engenheiros de processos </a:t>
            </a:r>
            <a:r>
              <a:rPr lang="pt-BR" dirty="0" err="1" smtClean="0"/>
              <a:t>metalurgicos</a:t>
            </a:r>
            <a:r>
              <a:rPr lang="pt-BR" dirty="0" smtClean="0"/>
              <a:t>.</a:t>
            </a:r>
            <a:endParaRPr lang="pt-BR" dirty="0"/>
          </a:p>
        </p:txBody>
      </p:sp>
    </p:spTree>
    <p:extLst>
      <p:ext uri="{BB962C8B-B14F-4D97-AF65-F5344CB8AC3E}">
        <p14:creationId xmlns:p14="http://schemas.microsoft.com/office/powerpoint/2010/main" val="2644808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23528" y="692696"/>
            <a:ext cx="8363272" cy="5433467"/>
          </a:xfrm>
        </p:spPr>
        <p:txBody>
          <a:bodyPr>
            <a:normAutofit/>
          </a:bodyPr>
          <a:lstStyle/>
          <a:p>
            <a:r>
              <a:rPr lang="pt-BR" b="1" dirty="0" smtClean="0"/>
              <a:t>Planta de soldagem </a:t>
            </a:r>
            <a:r>
              <a:rPr lang="pt-BR" dirty="0" smtClean="0"/>
              <a:t>– alimentação da planta por um transformador dedicado, conexão de máquinas de solda monofásicas em rede trifásica para distribuição equilibrada de cargas  entre fases, conexão de máquinas de solda monofásicas em fases diferentes daquelas utilizadas para equipamentos de iluminação, etc.</a:t>
            </a:r>
          </a:p>
          <a:p>
            <a:r>
              <a:rPr lang="pt-BR" dirty="0" smtClean="0"/>
              <a:t>As amplitudes das flutuações de tensão podem ser limitadas de dois modos:</a:t>
            </a:r>
            <a:endParaRPr lang="pt-BR" dirty="0"/>
          </a:p>
        </p:txBody>
      </p:sp>
    </p:spTree>
    <p:extLst>
      <p:ext uri="{BB962C8B-B14F-4D97-AF65-F5344CB8AC3E}">
        <p14:creationId xmlns:p14="http://schemas.microsoft.com/office/powerpoint/2010/main" val="339521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a:xfrm>
            <a:off x="395536" y="692696"/>
            <a:ext cx="8291264" cy="5433467"/>
          </a:xfrm>
        </p:spPr>
        <p:txBody>
          <a:bodyPr>
            <a:normAutofit fontScale="62500" lnSpcReduction="20000"/>
          </a:bodyPr>
          <a:lstStyle/>
          <a:p>
            <a:pPr marL="514350" indent="-514350">
              <a:buAutoNum type="arabicParenR"/>
            </a:pPr>
            <a:r>
              <a:rPr lang="pt-BR" b="1" dirty="0" smtClean="0"/>
              <a:t>Aumento da potência </a:t>
            </a:r>
            <a:r>
              <a:rPr lang="pt-BR" dirty="0" smtClean="0"/>
              <a:t>de curto-circuito (em relação à potência da carga) no ponto de acoplamento onde uma carga flutuante é conectada. Em termos práticos  significa:</a:t>
            </a:r>
          </a:p>
          <a:p>
            <a:pPr marL="0" indent="0">
              <a:buNone/>
            </a:pPr>
            <a:endParaRPr lang="pt-BR" dirty="0" smtClean="0"/>
          </a:p>
          <a:p>
            <a:pPr marL="0" indent="0">
              <a:buNone/>
            </a:pPr>
            <a:r>
              <a:rPr lang="pt-BR" dirty="0" smtClean="0"/>
              <a:t>-conectar a carga em um nível de tensão nominal mais elevado;</a:t>
            </a:r>
          </a:p>
          <a:p>
            <a:pPr marL="0" indent="0">
              <a:buNone/>
            </a:pPr>
            <a:r>
              <a:rPr lang="pt-BR" dirty="0" smtClean="0"/>
              <a:t>-alimentar esta categoria de cargas por linhas dedicadas;</a:t>
            </a:r>
          </a:p>
          <a:p>
            <a:pPr marL="0" indent="0">
              <a:buNone/>
            </a:pPr>
            <a:r>
              <a:rPr lang="pt-BR" dirty="0" smtClean="0"/>
              <a:t>-separar as alimentações das cargas flutuantes das cargas fixas usando enrolamentos separados de um transformados de três enrolamentos;</a:t>
            </a:r>
          </a:p>
          <a:p>
            <a:pPr marL="0" indent="0">
              <a:buNone/>
            </a:pPr>
            <a:r>
              <a:rPr lang="pt-BR" dirty="0" smtClean="0"/>
              <a:t>Aumentar a potência nominal do transformador que alimenta a carga flutuante;</a:t>
            </a:r>
          </a:p>
          <a:p>
            <a:pPr marL="0" indent="0">
              <a:buNone/>
            </a:pPr>
            <a:r>
              <a:rPr lang="pt-BR" dirty="0" smtClean="0"/>
              <a:t>Instalar capacitores em série.</a:t>
            </a:r>
          </a:p>
          <a:p>
            <a:pPr marL="0" indent="0">
              <a:buNone/>
            </a:pPr>
            <a:endParaRPr lang="pt-BR" dirty="0" smtClean="0"/>
          </a:p>
          <a:p>
            <a:pPr marL="0" indent="0">
              <a:buNone/>
            </a:pPr>
            <a:r>
              <a:rPr lang="pt-BR" b="1" dirty="0" smtClean="0"/>
              <a:t>2)Redução das variações de energia reativa </a:t>
            </a:r>
            <a:r>
              <a:rPr lang="pt-BR" dirty="0" smtClean="0"/>
              <a:t>no sistema de alimentação pela instalação de compensadores/estabilizadores dinâmicos.</a:t>
            </a:r>
          </a:p>
          <a:p>
            <a:pPr marL="0" indent="0">
              <a:buNone/>
            </a:pPr>
            <a:endParaRPr lang="pt-BR" dirty="0" smtClean="0"/>
          </a:p>
          <a:p>
            <a:pPr marL="0" indent="0">
              <a:buNone/>
            </a:pPr>
            <a:r>
              <a:rPr lang="pt-BR" dirty="0" smtClean="0"/>
              <a:t>A atenuação do </a:t>
            </a:r>
            <a:r>
              <a:rPr lang="pt-BR" dirty="0" err="1" smtClean="0"/>
              <a:t>flicker</a:t>
            </a:r>
            <a:r>
              <a:rPr lang="pt-BR" dirty="0" smtClean="0"/>
              <a:t> exige capacidade de controlar o nível de tensão na presença das cargas variáveis pelo fenômeno.(Capacitor Chaveado a </a:t>
            </a:r>
            <a:r>
              <a:rPr lang="pt-BR" dirty="0" err="1" smtClean="0"/>
              <a:t>Tiristores</a:t>
            </a:r>
            <a:r>
              <a:rPr lang="pt-BR" dirty="0" smtClean="0"/>
              <a:t> para fornos a arco)</a:t>
            </a:r>
            <a:endParaRPr lang="pt-BR" dirty="0" smtClean="0"/>
          </a:p>
          <a:p>
            <a:pPr marL="0" indent="0">
              <a:buNone/>
            </a:pPr>
            <a:endParaRPr lang="pt-BR" dirty="0"/>
          </a:p>
          <a:p>
            <a:pPr marL="0" indent="0">
              <a:buNone/>
            </a:pPr>
            <a:endParaRPr lang="pt-BR" dirty="0" smtClean="0"/>
          </a:p>
          <a:p>
            <a:pPr marL="0" indent="0">
              <a:buNone/>
            </a:pPr>
            <a:endParaRPr lang="pt-BR" dirty="0"/>
          </a:p>
          <a:p>
            <a:pPr marL="0" indent="0">
              <a:buNone/>
            </a:pPr>
            <a:endParaRPr lang="pt-BR" dirty="0"/>
          </a:p>
        </p:txBody>
      </p:sp>
    </p:spTree>
    <p:extLst>
      <p:ext uri="{BB962C8B-B14F-4D97-AF65-F5344CB8AC3E}">
        <p14:creationId xmlns:p14="http://schemas.microsoft.com/office/powerpoint/2010/main" val="3795957009"/>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TotalTime>
  <Words>902</Words>
  <Application>Microsoft Office PowerPoint</Application>
  <PresentationFormat>Apresentação na tela (4:3)</PresentationFormat>
  <Paragraphs>67</Paragraphs>
  <Slides>14</Slides>
  <Notes>0</Notes>
  <HiddenSlides>0</HiddenSlides>
  <MMClips>0</MMClips>
  <ScaleCrop>false</ScaleCrop>
  <HeadingPairs>
    <vt:vector size="4" baseType="variant">
      <vt:variant>
        <vt:lpstr>Tema</vt:lpstr>
      </vt:variant>
      <vt:variant>
        <vt:i4>1</vt:i4>
      </vt:variant>
      <vt:variant>
        <vt:lpstr>Títulos de slides</vt:lpstr>
      </vt:variant>
      <vt:variant>
        <vt:i4>14</vt:i4>
      </vt:variant>
    </vt:vector>
  </HeadingPairs>
  <TitlesOfParts>
    <vt:vector size="15" baseType="lpstr">
      <vt:lpstr>Tema do Office</vt:lpstr>
      <vt:lpstr>EE-9</vt:lpstr>
      <vt:lpstr>Cintilação(Flicker)</vt:lpstr>
      <vt:lpstr>Flicker</vt:lpstr>
      <vt:lpstr>      </vt:lpstr>
      <vt:lpstr>Parâmetros PST e PLT</vt:lpstr>
      <vt:lpstr>Parâmetros Pst e Plt</vt:lpstr>
      <vt:lpstr>    </vt:lpstr>
      <vt:lpstr>      </vt:lpstr>
      <vt:lpstr>Principais normas da qualidade de energia</vt:lpstr>
      <vt:lpstr>Principais equipamentos perturbadores são:</vt:lpstr>
      <vt:lpstr>            </vt:lpstr>
      <vt:lpstr>Mitigação de flutuações</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EE-9</dc:title>
  <dc:creator>AECIO</dc:creator>
  <cp:lastModifiedBy>AECIO</cp:lastModifiedBy>
  <cp:revision>24</cp:revision>
  <dcterms:created xsi:type="dcterms:W3CDTF">2020-07-04T17:35:41Z</dcterms:created>
  <dcterms:modified xsi:type="dcterms:W3CDTF">2020-07-06T23:39:44Z</dcterms:modified>
</cp:coreProperties>
</file>