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906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658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51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4175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513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8674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3162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7644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288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3247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919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A5EA4-20E7-4C80-96FC-3FE821035D10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766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EE-8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2737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Fontes de harmônicos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b="1" dirty="0" smtClean="0"/>
              <a:t>Definindo o problema</a:t>
            </a:r>
            <a:r>
              <a:rPr lang="pt-BR" dirty="0" smtClean="0"/>
              <a:t>: Harmônicos são correntes ou tensões com frequências múltiplas da frequência de energia fundamental. Por exemplo, se a frequência fundamental é 60Hz, então a segunda harmônica é 120Hz, a terceira é 180Hz etc.</a:t>
            </a:r>
          </a:p>
          <a:p>
            <a:r>
              <a:rPr lang="pt-BR" dirty="0" smtClean="0"/>
              <a:t>Harmônicos são criados por cargas não lineares que extraem pulsos abruptamente ao invés da maneira senoidal estável.</a:t>
            </a:r>
          </a:p>
          <a:p>
            <a:r>
              <a:rPr lang="pt-BR" dirty="0" smtClean="0"/>
              <a:t>Estes pulsos causam aspectos de onda de corrente distorcidas que, por sua vez geram correntes de harmônicos para fluir de volta em outras partes do sistema de energia.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7810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Fontes harmônicas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Este fenômeno é especialmente predominante em equipamentos que possuem fontes de energia de entrada de capacitor-diodo, por exemplo, PCs, impressoras e equipamentos de teste médico, etc.</a:t>
            </a:r>
          </a:p>
        </p:txBody>
      </p:sp>
    </p:spTree>
    <p:extLst>
      <p:ext uri="{BB962C8B-B14F-4D97-AF65-F5344CB8AC3E}">
        <p14:creationId xmlns:p14="http://schemas.microsoft.com/office/powerpoint/2010/main" val="1120298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Medição de Harmônicos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Na prática, nos perguntamos muitas vezes quais harmônicos devem ser medidas e reduzidas?</a:t>
            </a:r>
          </a:p>
          <a:p>
            <a:r>
              <a:rPr lang="pt-BR" dirty="0" smtClean="0"/>
              <a:t>Em redes residenciais, comerciais e industriais, as harmônicas que encontramos com maior frequência e, portanto, os mais problemáticos, </a:t>
            </a:r>
            <a:r>
              <a:rPr lang="pt-BR" b="1" dirty="0" smtClean="0"/>
              <a:t>são os harmônicos de ordem ímpar</a:t>
            </a:r>
            <a:r>
              <a:rPr lang="pt-BR" dirty="0" smtClean="0"/>
              <a:t>.</a:t>
            </a:r>
          </a:p>
          <a:p>
            <a:r>
              <a:rPr lang="pt-BR" dirty="0" smtClean="0"/>
              <a:t>Acima da ordem 50, as intensidades harmônicas são desconsideráveis e a sua medida não é significativa.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5421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404664"/>
            <a:ext cx="8435280" cy="5721499"/>
          </a:xfrm>
        </p:spPr>
        <p:txBody>
          <a:bodyPr>
            <a:normAutofit/>
          </a:bodyPr>
          <a:lstStyle/>
          <a:p>
            <a:r>
              <a:rPr lang="pt-BR" dirty="0" smtClean="0"/>
              <a:t>Assim, sendo uma precisão de medida aceitável obtém-se considerando as harmônicas até a ordem 30.</a:t>
            </a:r>
          </a:p>
          <a:p>
            <a:r>
              <a:rPr lang="pt-BR" dirty="0" smtClean="0"/>
              <a:t>As empresas de distribuição de energia elétrica medem, geralmente, as harmônicas de ordem 3,5,7,11 e 13.</a:t>
            </a:r>
          </a:p>
          <a:p>
            <a:r>
              <a:rPr lang="pt-BR" dirty="0" smtClean="0"/>
              <a:t>A compensação das harmônicas até a ordem 13 é imperativa e uma boa compensação terá em conta as harmônicas até a ordem 25.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26753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Medição de harmônicos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A existência de indicadores permite quantificar e avaliar a distorção harmônica das ondas de tensão e corrente.</a:t>
            </a:r>
          </a:p>
          <a:p>
            <a:r>
              <a:rPr lang="pt-BR" dirty="0" smtClean="0"/>
              <a:t>Estes são:</a:t>
            </a:r>
          </a:p>
          <a:p>
            <a:pPr marL="0" indent="0">
              <a:buNone/>
            </a:pPr>
            <a:r>
              <a:rPr lang="pt-BR" dirty="0" smtClean="0"/>
              <a:t>-fator de potência</a:t>
            </a:r>
          </a:p>
          <a:p>
            <a:pPr marL="0" indent="0">
              <a:buNone/>
            </a:pPr>
            <a:r>
              <a:rPr lang="pt-BR" dirty="0" smtClean="0"/>
              <a:t>-fator de crista</a:t>
            </a:r>
          </a:p>
          <a:p>
            <a:pPr marL="0" indent="0">
              <a:buNone/>
            </a:pPr>
            <a:r>
              <a:rPr lang="pt-BR" dirty="0" smtClean="0"/>
              <a:t>-a potência de distorção</a:t>
            </a:r>
          </a:p>
          <a:p>
            <a:pPr marL="0" indent="0">
              <a:buNone/>
            </a:pPr>
            <a:r>
              <a:rPr lang="pt-BR" dirty="0" smtClean="0"/>
              <a:t>-o espectro em frequência</a:t>
            </a:r>
          </a:p>
          <a:p>
            <a:pPr marL="0" indent="0">
              <a:buNone/>
            </a:pPr>
            <a:r>
              <a:rPr lang="pt-BR" dirty="0" smtClean="0"/>
              <a:t>- A taxa de distorção harmônica.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3784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Indicadores para a medição de harmônicas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Estes indicadores são indispensáveis para a determinação das ações corretivas requeridas.</a:t>
            </a:r>
          </a:p>
          <a:p>
            <a:pPr marL="0" indent="0">
              <a:buNone/>
            </a:pPr>
            <a:r>
              <a:rPr lang="pt-BR" b="1" dirty="0" smtClean="0"/>
              <a:t>Fator de potência(FP)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O fator de potência é a relação entre a potência ativa(P) e a potência aparente(S).</a:t>
            </a:r>
          </a:p>
          <a:p>
            <a:pPr marL="0" indent="0">
              <a:buNone/>
            </a:pPr>
            <a:r>
              <a:rPr lang="pt-BR" dirty="0" smtClean="0"/>
              <a:t>O fator de potência é frequentemente confundido com o cosseno </a:t>
            </a:r>
            <a:r>
              <a:rPr lang="pt-BR" dirty="0" err="1" smtClean="0"/>
              <a:t>phi</a:t>
            </a:r>
            <a:r>
              <a:rPr lang="pt-BR" dirty="0" smtClean="0"/>
              <a:t> (cos</a:t>
            </a:r>
            <a:r>
              <a:rPr lang="hy-AM" dirty="0" smtClean="0"/>
              <a:t>Փ</a:t>
            </a:r>
            <a:r>
              <a:rPr lang="pt-BR" dirty="0" smtClean="0"/>
              <a:t>= potência ativa da fundamental/potência aparente da fundamental).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7761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Indicadores para medição de harmônicas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Portanto, o cos </a:t>
            </a:r>
            <a:r>
              <a:rPr lang="hy-AM" dirty="0" smtClean="0"/>
              <a:t>Փ</a:t>
            </a:r>
            <a:r>
              <a:rPr lang="pt-BR" dirty="0" smtClean="0"/>
              <a:t> refere-se somente à frequência fundamental, e na presença de harmônicas, é diferente do fator de potência.</a:t>
            </a:r>
          </a:p>
          <a:p>
            <a:r>
              <a:rPr lang="pt-BR" b="1" dirty="0" smtClean="0"/>
              <a:t>Interpretação do valor do FP- </a:t>
            </a:r>
            <a:r>
              <a:rPr lang="pt-BR" dirty="0" smtClean="0"/>
              <a:t>Uma primeira indicação da presença significativa de harmônicas é quando o fator de potência medido é diferente do cos</a:t>
            </a:r>
            <a:r>
              <a:rPr lang="hy-AM" dirty="0" smtClean="0"/>
              <a:t>Փ</a:t>
            </a:r>
            <a:r>
              <a:rPr lang="pt-BR" dirty="0" smtClean="0"/>
              <a:t>(o FP será inferior a cos</a:t>
            </a:r>
            <a:r>
              <a:rPr lang="hy-AM" dirty="0" smtClean="0"/>
              <a:t>Փ</a:t>
            </a:r>
            <a:r>
              <a:rPr lang="pt-BR" dirty="0" smtClean="0"/>
              <a:t>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1323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Indicadores para medição de harmônicos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pt-BR" b="1" dirty="0" smtClean="0"/>
                  <a:t>Fator de crista(FC) – </a:t>
                </a:r>
                <a:r>
                  <a:rPr lang="pt-BR" dirty="0" smtClean="0"/>
                  <a:t>define-se </a:t>
                </a:r>
                <a:r>
                  <a:rPr lang="pt-BR" dirty="0" smtClean="0"/>
                  <a:t>como a relação entre o valor de pico do sinal de corrente ou de tensão(</a:t>
                </a:r>
                <a:r>
                  <a:rPr lang="pt-BR" dirty="0" err="1" smtClean="0"/>
                  <a:t>Ip</a:t>
                </a:r>
                <a:r>
                  <a:rPr lang="pt-BR" dirty="0" smtClean="0"/>
                  <a:t> ou </a:t>
                </a:r>
                <a:r>
                  <a:rPr lang="pt-BR" dirty="0" err="1" smtClean="0"/>
                  <a:t>Up</a:t>
                </a:r>
                <a:r>
                  <a:rPr lang="pt-BR" dirty="0" smtClean="0"/>
                  <a:t>) e o valor eficaz(</a:t>
                </a:r>
                <a:r>
                  <a:rPr lang="pt-BR" dirty="0" err="1" smtClean="0"/>
                  <a:t>rms</a:t>
                </a:r>
                <a:r>
                  <a:rPr lang="pt-BR" dirty="0" smtClean="0"/>
                  <a:t>).</a:t>
                </a:r>
              </a:p>
              <a:p>
                <a:r>
                  <a:rPr lang="pt-BR" dirty="0" smtClean="0"/>
                  <a:t>FC= </a:t>
                </a:r>
                <a:r>
                  <a:rPr lang="pt-BR" dirty="0" err="1" smtClean="0"/>
                  <a:t>Ip</a:t>
                </a:r>
                <a:r>
                  <a:rPr lang="pt-BR" dirty="0" smtClean="0"/>
                  <a:t>/</a:t>
                </a:r>
                <a:r>
                  <a:rPr lang="pt-BR" dirty="0" err="1" smtClean="0"/>
                  <a:t>Irms</a:t>
                </a:r>
                <a:r>
                  <a:rPr lang="pt-BR" dirty="0" smtClean="0"/>
                  <a:t> ;</a:t>
                </a:r>
              </a:p>
              <a:p>
                <a:r>
                  <a:rPr lang="pt-BR" dirty="0" smtClean="0"/>
                  <a:t>FC= </a:t>
                </a:r>
                <a:r>
                  <a:rPr lang="pt-BR" dirty="0" err="1" smtClean="0"/>
                  <a:t>Up</a:t>
                </a:r>
                <a:r>
                  <a:rPr lang="pt-BR" dirty="0" smtClean="0"/>
                  <a:t>/</a:t>
                </a:r>
                <a:r>
                  <a:rPr lang="pt-BR" dirty="0" err="1" smtClean="0"/>
                  <a:t>Urms</a:t>
                </a:r>
                <a:endParaRPr lang="pt-BR" dirty="0" smtClean="0"/>
              </a:p>
              <a:p>
                <a:pPr marL="0" indent="0">
                  <a:buNone/>
                </a:pPr>
                <a:r>
                  <a:rPr lang="pt-BR" dirty="0" smtClean="0"/>
                  <a:t>Para um sinal senoidal , o fator de crista é igual a</a:t>
                </a:r>
                <a14:m>
                  <m:oMath xmlns:m="http://schemas.openxmlformats.org/officeDocument/2006/math">
                    <m:r>
                      <a:rPr lang="pt-BR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pt-BR" dirty="0" smtClean="0"/>
                  <a:t>. Para um sinal não senoidal, o fator de crista pode ter um valor superior ou inferior a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pt-BR" dirty="0" smtClean="0"/>
                  <a:t>.</a:t>
                </a:r>
              </a:p>
              <a:p>
                <a:pPr marL="0" indent="0">
                  <a:buNone/>
                </a:pPr>
                <a:r>
                  <a:rPr lang="pt-BR" dirty="0" smtClean="0"/>
                  <a:t>Este fator é particularmente útil para detectar a presença de valores de crista excepcionais com relação ao valor eficaz.</a:t>
                </a:r>
                <a:endParaRPr lang="pt-BR" dirty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333" t="-2695" r="-2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8959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Interpretação do valor do FC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pt-BR" dirty="0" smtClean="0"/>
                  <a:t>O FC típico de correntes absorvidas por cargas não lineares é muito maior que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pt-BR" dirty="0" smtClean="0"/>
                  <a:t>; pode tomar valores iguais a 1,5 ou 2, chegando inclusive ao valor de 5 em casos críticos.</a:t>
                </a:r>
              </a:p>
              <a:p>
                <a:r>
                  <a:rPr lang="pt-BR" dirty="0" smtClean="0"/>
                  <a:t>Um FC muito elevado implica sobre intensidades pontuais importantes. </a:t>
                </a:r>
                <a:r>
                  <a:rPr lang="pt-BR" smtClean="0"/>
                  <a:t>Estas </a:t>
                </a:r>
                <a:r>
                  <a:rPr lang="pt-BR" smtClean="0"/>
                  <a:t>sobre intensidades </a:t>
                </a:r>
                <a:r>
                  <a:rPr lang="pt-BR" dirty="0" smtClean="0"/>
                  <a:t>são detectadas pelos dispositivos de proteção de tempo instantâneo, como disjuntores, que podem ser a origem de desligamentos indesejados.</a:t>
                </a:r>
                <a:endParaRPr lang="pt-BR" dirty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2695" r="-7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7548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Indicadores para medição de harmônicas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 smtClean="0"/>
                  <a:t>Potência de distorção(D)- na presença de harmônicos S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</a:rPr>
                      <m:t>²</m:t>
                    </m:r>
                    <m:r>
                      <a:rPr lang="pt-BR" b="0" i="1" smtClean="0">
                        <a:latin typeface="Cambria Math"/>
                      </a:rPr>
                      <m:t>=</m:t>
                    </m:r>
                    <m:r>
                      <a:rPr lang="pt-BR" b="0" i="1" smtClean="0">
                        <a:latin typeface="Cambria Math"/>
                      </a:rPr>
                      <m:t>𝑃</m:t>
                    </m:r>
                    <m:r>
                      <a:rPr lang="pt-BR" b="0" i="1" smtClean="0">
                        <a:latin typeface="Cambria Math"/>
                      </a:rPr>
                      <m:t>²+</m:t>
                    </m:r>
                    <m:r>
                      <a:rPr lang="pt-BR" b="0" i="1" smtClean="0">
                        <a:latin typeface="Cambria Math"/>
                      </a:rPr>
                      <m:t>𝑄</m:t>
                    </m:r>
                    <m:r>
                      <a:rPr lang="pt-BR" b="0" i="1" smtClean="0">
                        <a:latin typeface="Cambria Math"/>
                      </a:rPr>
                      <m:t>²</m:t>
                    </m:r>
                  </m:oMath>
                </a14:m>
                <a:r>
                  <a:rPr lang="pt-BR" dirty="0" smtClean="0"/>
                  <a:t> não é válida.</a:t>
                </a:r>
              </a:p>
              <a:p>
                <a:r>
                  <a:rPr lang="pt-BR" dirty="0" smtClean="0"/>
                  <a:t>Define-se a potência de distorção D de tal forma que S²= P²+Q²+D². Assim sendo:</a:t>
                </a:r>
              </a:p>
              <a:p>
                <a:pPr marL="0" indent="0">
                  <a:buNone/>
                </a:pPr>
                <a:r>
                  <a:rPr lang="pt-BR" dirty="0" smtClean="0"/>
                  <a:t>    D= S²- P²-Q²</a:t>
                </a: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6434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548680"/>
            <a:ext cx="8435280" cy="5577483"/>
          </a:xfrm>
        </p:spPr>
        <p:txBody>
          <a:bodyPr>
            <a:normAutofit lnSpcReduction="10000"/>
          </a:bodyPr>
          <a:lstStyle/>
          <a:p>
            <a:r>
              <a:rPr lang="pt-BR" b="1" dirty="0" smtClean="0"/>
              <a:t>Espectro de frequência e taxa de harmônicas: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Cada aparelho que causa harmônicas tem suas próprias correntes harmônicas com amplitudes e defasagens diferentes.</a:t>
            </a:r>
          </a:p>
          <a:p>
            <a:pPr marL="0" indent="0">
              <a:buNone/>
            </a:pPr>
            <a:r>
              <a:rPr lang="pt-BR" dirty="0" smtClean="0"/>
              <a:t>Estes valores, sobretudo a amplitude de cada ordem harmônica, são essenciais para a análise da distorção harmônica. </a:t>
            </a:r>
          </a:p>
          <a:p>
            <a:pPr marL="0" indent="0">
              <a:buNone/>
            </a:pPr>
            <a:r>
              <a:rPr lang="pt-BR" b="1" dirty="0" smtClean="0"/>
              <a:t>Distorção Harmônica Individual ou de ordem H-</a:t>
            </a:r>
          </a:p>
          <a:p>
            <a:pPr marL="0" indent="0">
              <a:buNone/>
            </a:pPr>
            <a:r>
              <a:rPr lang="pt-BR" dirty="0" smtClean="0"/>
              <a:t>A distorção harmônica individual define-se como o nível de distorção, em porcentagem, ordem h, com relação à fundamental.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2254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548680"/>
            <a:ext cx="8147248" cy="5577483"/>
          </a:xfrm>
        </p:spPr>
        <p:txBody>
          <a:bodyPr>
            <a:normAutofit/>
          </a:bodyPr>
          <a:lstStyle/>
          <a:p>
            <a:r>
              <a:rPr lang="pt-BR" dirty="0" smtClean="0"/>
              <a:t>U h(%) = 100. Uh/U1</a:t>
            </a:r>
          </a:p>
          <a:p>
            <a:r>
              <a:rPr lang="pt-BR" dirty="0" smtClean="0"/>
              <a:t>Ih(%)= 100.Ih/I1</a:t>
            </a:r>
          </a:p>
          <a:p>
            <a:pPr marL="0" indent="0">
              <a:buNone/>
            </a:pPr>
            <a:r>
              <a:rPr lang="pt-BR" b="1" dirty="0" smtClean="0"/>
              <a:t>O espectro de frequência-</a:t>
            </a:r>
            <a:r>
              <a:rPr lang="pt-BR" dirty="0" smtClean="0"/>
              <a:t> representa a amplitude de cada ordem harmônica em um gráfico, obtém-se uma representação gráfica do espectro em frequência. Esta técnica denomina-se análise espectral.</a:t>
            </a:r>
          </a:p>
          <a:p>
            <a:pPr marL="0" indent="0">
              <a:buNone/>
            </a:pPr>
            <a:r>
              <a:rPr lang="pt-BR" b="1" dirty="0" smtClean="0"/>
              <a:t>Valor Eficaz</a:t>
            </a:r>
            <a:r>
              <a:rPr lang="pt-BR" dirty="0" smtClean="0"/>
              <a:t>-de corrente ou de tensão pode ser calculado em função dos valores eficazes das diferentes ordens harmônicas.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722310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88640"/>
                <a:ext cx="8363272" cy="633670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pt-BR" dirty="0" smtClean="0"/>
                  <a:t>Irms=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  <m:r>
                      <m:rPr>
                        <m:sty m:val="p"/>
                      </m:rPr>
                      <a:rPr lang="el-GR" i="1" smtClean="0">
                        <a:latin typeface="Cambria Math"/>
                        <a:ea typeface="Cambria Math"/>
                      </a:rPr>
                      <m:t>Σ</m:t>
                    </m:r>
                    <m:d>
                      <m:dPr>
                        <m:ctrlPr>
                          <a:rPr lang="pt-BR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BR" b="0" i="1" smtClean="0">
                            <a:latin typeface="Cambria Math"/>
                            <a:ea typeface="Cambria Math"/>
                          </a:rPr>
                          <m:t>h</m:t>
                        </m:r>
                        <m:r>
                          <a:rPr lang="pt-BR" b="0" i="1" smtClean="0">
                            <a:latin typeface="Cambria Math"/>
                            <a:ea typeface="Cambria Math"/>
                          </a:rPr>
                          <m:t>=1→∞</m:t>
                        </m:r>
                      </m:e>
                    </m:d>
                  </m:oMath>
                </a14:m>
                <a:r>
                  <a:rPr lang="pt-BR" dirty="0" smtClean="0"/>
                  <a:t>Ih²</a:t>
                </a:r>
              </a:p>
              <a:p>
                <a:r>
                  <a:rPr lang="pt-BR" dirty="0" err="1" smtClean="0"/>
                  <a:t>Urms</a:t>
                </a:r>
                <a:r>
                  <a:rPr lang="pt-BR" dirty="0" smtClean="0"/>
                  <a:t>=</a:t>
                </a:r>
                <a:r>
                  <a:rPr lang="pt-BR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  <m:r>
                      <m:rPr>
                        <m:sty m:val="p"/>
                      </m:rPr>
                      <a:rPr lang="el-GR" i="1" smtClean="0">
                        <a:latin typeface="Cambria Math"/>
                        <a:ea typeface="Cambria Math"/>
                      </a:rPr>
                      <m:t>Σ</m:t>
                    </m:r>
                    <m:d>
                      <m:dPr>
                        <m:ctrlPr>
                          <a:rPr lang="pt-BR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BR" b="0" i="1" smtClean="0">
                            <a:latin typeface="Cambria Math"/>
                            <a:ea typeface="Cambria Math"/>
                          </a:rPr>
                          <m:t>h</m:t>
                        </m:r>
                        <m:r>
                          <a:rPr lang="pt-BR" b="0" i="1" smtClean="0">
                            <a:latin typeface="Cambria Math"/>
                            <a:ea typeface="Cambria Math"/>
                          </a:rPr>
                          <m:t>=1→∞</m:t>
                        </m:r>
                      </m:e>
                    </m:d>
                  </m:oMath>
                </a14:m>
                <a:r>
                  <a:rPr lang="pt-BR" dirty="0" smtClean="0"/>
                  <a:t>Uh²</a:t>
                </a:r>
              </a:p>
              <a:p>
                <a:r>
                  <a:rPr lang="pt-BR" b="1" dirty="0" smtClean="0"/>
                  <a:t>Taxa de Distorção Harmônica </a:t>
                </a:r>
                <a:r>
                  <a:rPr lang="pt-BR" dirty="0" smtClean="0"/>
                  <a:t>–A THD é definida em consequência da necessidade de determinar numericamente as harmônicas presentes em um ponto dado da instalação.</a:t>
                </a:r>
              </a:p>
              <a:p>
                <a:pPr marL="0" indent="0">
                  <a:buNone/>
                </a:pPr>
                <a:r>
                  <a:rPr lang="pt-BR" dirty="0" smtClean="0"/>
                  <a:t>Há duas formas de quantificar o THD:</a:t>
                </a:r>
              </a:p>
              <a:p>
                <a:pPr marL="0" indent="0">
                  <a:buNone/>
                </a:pPr>
                <a:r>
                  <a:rPr lang="pt-BR" dirty="0" err="1" smtClean="0"/>
                  <a:t>THDf</a:t>
                </a:r>
                <a:r>
                  <a:rPr lang="pt-BR" dirty="0" smtClean="0"/>
                  <a:t>=</a:t>
                </a:r>
                <a:r>
                  <a:rPr lang="pt-BR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pt-BR" i="1" u="sng" smtClean="0">
                        <a:latin typeface="Cambria Math"/>
                        <a:ea typeface="Cambria Math"/>
                      </a:rPr>
                      <m:t>√</m:t>
                    </m:r>
                  </m:oMath>
                </a14:m>
                <a:r>
                  <a:rPr lang="pt-BR" u="sng" dirty="0" smtClean="0"/>
                  <a:t>(h</a:t>
                </a:r>
                <a:r>
                  <a:rPr lang="pt-BR" sz="1800" u="sng" dirty="0" smtClean="0"/>
                  <a:t>2</a:t>
                </a:r>
                <a:r>
                  <a:rPr lang="pt-BR" u="sng" dirty="0" smtClean="0"/>
                  <a:t>)²+ (h</a:t>
                </a:r>
                <a:r>
                  <a:rPr lang="pt-BR" sz="1800" u="sng" dirty="0" smtClean="0"/>
                  <a:t>3</a:t>
                </a:r>
                <a:r>
                  <a:rPr lang="pt-BR" u="sng" dirty="0" smtClean="0"/>
                  <a:t>)²+(h</a:t>
                </a:r>
                <a:r>
                  <a:rPr lang="pt-BR" sz="1800" u="sng" dirty="0" smtClean="0"/>
                  <a:t>4</a:t>
                </a:r>
                <a:r>
                  <a:rPr lang="pt-BR" u="sng" dirty="0" smtClean="0"/>
                  <a:t>)²+........ (</a:t>
                </a:r>
                <a:r>
                  <a:rPr lang="pt-BR" u="sng" dirty="0" err="1" smtClean="0"/>
                  <a:t>h</a:t>
                </a:r>
                <a:r>
                  <a:rPr lang="pt-BR" sz="1800" u="sng" dirty="0" err="1" smtClean="0"/>
                  <a:t>n</a:t>
                </a:r>
                <a:r>
                  <a:rPr lang="pt-BR" u="sng" dirty="0" smtClean="0"/>
                  <a:t>)</a:t>
                </a:r>
                <a:r>
                  <a:rPr lang="pt-BR" dirty="0" smtClean="0"/>
                  <a:t>² x 100%</a:t>
                </a:r>
              </a:p>
              <a:p>
                <a:pPr marL="0" indent="0">
                  <a:buNone/>
                </a:pPr>
                <a:r>
                  <a:rPr lang="pt-BR" dirty="0" smtClean="0"/>
                  <a:t>                                     h</a:t>
                </a:r>
                <a:r>
                  <a:rPr lang="pt-BR" sz="1800" dirty="0" smtClean="0"/>
                  <a:t>1</a:t>
                </a:r>
                <a:r>
                  <a:rPr lang="pt-BR" dirty="0" smtClean="0"/>
                  <a:t> </a:t>
                </a:r>
              </a:p>
              <a:p>
                <a:pPr marL="0" indent="0">
                  <a:buNone/>
                </a:pPr>
                <a:r>
                  <a:rPr lang="pt-BR" dirty="0" smtClean="0"/>
                  <a:t>O valor do </a:t>
                </a:r>
                <a:r>
                  <a:rPr lang="pt-BR" dirty="0" err="1" smtClean="0"/>
                  <a:t>THDf</a:t>
                </a:r>
                <a:r>
                  <a:rPr lang="pt-BR" dirty="0" smtClean="0"/>
                  <a:t> pode ser superior a 100%.</a:t>
                </a:r>
              </a:p>
              <a:p>
                <a:pPr marL="0" indent="0">
                  <a:buNone/>
                </a:pPr>
                <a:r>
                  <a:rPr lang="pt-BR" dirty="0" smtClean="0"/>
                  <a:t>De acordo com a norma IEC 61000-2-2, geralmente se pode limitar h a 50.</a:t>
                </a: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88640"/>
                <a:ext cx="8363272" cy="6336704"/>
              </a:xfrm>
              <a:blipFill rotWithShape="1">
                <a:blip r:embed="rId2"/>
                <a:stretch>
                  <a:fillRect l="-1822" t="-1444" b="-3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7262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692696"/>
                <a:ext cx="8219256" cy="543346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t-BR" dirty="0" err="1" smtClean="0"/>
                  <a:t>THDr</a:t>
                </a:r>
                <a:r>
                  <a:rPr lang="pt-BR" dirty="0" smtClean="0"/>
                  <a:t>=</a:t>
                </a:r>
                <a:r>
                  <a:rPr lang="pt-BR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pt-BR" i="1" u="sng" smtClean="0">
                        <a:latin typeface="Cambria Math"/>
                        <a:ea typeface="Cambria Math"/>
                      </a:rPr>
                      <m:t>√</m:t>
                    </m:r>
                  </m:oMath>
                </a14:m>
                <a:r>
                  <a:rPr lang="pt-BR" u="sng" dirty="0" smtClean="0"/>
                  <a:t>(h</a:t>
                </a:r>
                <a:r>
                  <a:rPr lang="pt-BR" sz="1800" u="sng" dirty="0" smtClean="0"/>
                  <a:t>2</a:t>
                </a:r>
                <a:r>
                  <a:rPr lang="pt-BR" u="sng" dirty="0" smtClean="0"/>
                  <a:t>)²+ (h</a:t>
                </a:r>
                <a:r>
                  <a:rPr lang="pt-BR" sz="1800" u="sng" dirty="0" smtClean="0"/>
                  <a:t>3</a:t>
                </a:r>
                <a:r>
                  <a:rPr lang="pt-BR" u="sng" dirty="0" smtClean="0"/>
                  <a:t>)²+(h</a:t>
                </a:r>
                <a:r>
                  <a:rPr lang="pt-BR" sz="1800" u="sng" dirty="0" smtClean="0"/>
                  <a:t>4</a:t>
                </a:r>
                <a:r>
                  <a:rPr lang="pt-BR" u="sng" dirty="0" smtClean="0"/>
                  <a:t>)²+........ (</a:t>
                </a:r>
                <a:r>
                  <a:rPr lang="pt-BR" u="sng" dirty="0" err="1" smtClean="0"/>
                  <a:t>h</a:t>
                </a:r>
                <a:r>
                  <a:rPr lang="pt-BR" sz="1800" u="sng" dirty="0" err="1" smtClean="0"/>
                  <a:t>n</a:t>
                </a:r>
                <a:r>
                  <a:rPr lang="pt-BR" u="sng" dirty="0" smtClean="0"/>
                  <a:t>)</a:t>
                </a:r>
                <a:r>
                  <a:rPr lang="pt-BR" dirty="0" smtClean="0"/>
                  <a:t>² x 100%</a:t>
                </a:r>
              </a:p>
              <a:p>
                <a:pPr marL="0" indent="0">
                  <a:buNone/>
                </a:pPr>
                <a:r>
                  <a:rPr lang="pt-BR" dirty="0" smtClean="0"/>
                  <a:t> </a:t>
                </a:r>
                <a14:m>
                  <m:oMath xmlns:m="http://schemas.openxmlformats.org/officeDocument/2006/math">
                    <m:r>
                      <a:rPr lang="pt-BR" b="0" i="0" smtClean="0">
                        <a:latin typeface="Cambria Math"/>
                        <a:ea typeface="Cambria Math"/>
                      </a:rPr>
                      <m:t>           </m:t>
                    </m:r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</m:oMath>
                </a14:m>
                <a:r>
                  <a:rPr lang="pt-BR" dirty="0" smtClean="0"/>
                  <a:t>(h</a:t>
                </a:r>
                <a:r>
                  <a:rPr lang="pt-BR" sz="1800" dirty="0" smtClean="0"/>
                  <a:t>1</a:t>
                </a:r>
                <a:r>
                  <a:rPr lang="pt-BR" dirty="0" smtClean="0"/>
                  <a:t>)²+ (h</a:t>
                </a:r>
                <a:r>
                  <a:rPr lang="pt-BR" sz="1800" dirty="0" smtClean="0"/>
                  <a:t>2</a:t>
                </a:r>
                <a:r>
                  <a:rPr lang="pt-BR" dirty="0" smtClean="0"/>
                  <a:t>)²+(h</a:t>
                </a:r>
                <a:r>
                  <a:rPr lang="pt-BR" sz="1800" dirty="0"/>
                  <a:t>3</a:t>
                </a:r>
                <a:r>
                  <a:rPr lang="pt-BR" dirty="0" smtClean="0"/>
                  <a:t>)²+(h</a:t>
                </a:r>
                <a:r>
                  <a:rPr lang="pt-BR" sz="1800" dirty="0" smtClean="0"/>
                  <a:t>4</a:t>
                </a:r>
                <a:r>
                  <a:rPr lang="pt-BR" dirty="0" smtClean="0"/>
                  <a:t>)²+.. (</a:t>
                </a:r>
                <a:r>
                  <a:rPr lang="pt-BR" dirty="0" err="1" smtClean="0"/>
                  <a:t>h</a:t>
                </a:r>
                <a:r>
                  <a:rPr lang="pt-BR" sz="1800" dirty="0" err="1" smtClean="0"/>
                  <a:t>n</a:t>
                </a:r>
                <a:r>
                  <a:rPr lang="pt-BR" dirty="0" smtClean="0"/>
                  <a:t>)² </a:t>
                </a:r>
              </a:p>
              <a:p>
                <a:pPr marL="0" indent="0">
                  <a:buNone/>
                </a:pPr>
                <a:r>
                  <a:rPr lang="pt-BR" dirty="0" smtClean="0"/>
                  <a:t>Pela norma IEEE 519-2</a:t>
                </a:r>
              </a:p>
              <a:p>
                <a:pPr marL="0" indent="0">
                  <a:buNone/>
                </a:pPr>
                <a:r>
                  <a:rPr lang="pt-BR" dirty="0" smtClean="0"/>
                  <a:t>A taxa de distorção harmônica geralmente se expressa em um valor percentual. A </a:t>
                </a:r>
                <a:r>
                  <a:rPr lang="pt-BR" dirty="0" err="1" smtClean="0"/>
                  <a:t>THDr</a:t>
                </a:r>
                <a:r>
                  <a:rPr lang="pt-BR" dirty="0" smtClean="0"/>
                  <a:t> representa o grau de distorção total com relação ao sinal total, enquanto a </a:t>
                </a:r>
                <a:r>
                  <a:rPr lang="pt-BR" dirty="0" err="1" smtClean="0"/>
                  <a:t>THDf</a:t>
                </a:r>
                <a:r>
                  <a:rPr lang="pt-BR" dirty="0" smtClean="0"/>
                  <a:t> indica a distorção harmônica total em relação à componente fundamental.                   </a:t>
                </a: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692696"/>
                <a:ext cx="8219256" cy="5433467"/>
              </a:xfrm>
              <a:blipFill rotWithShape="1">
                <a:blip r:embed="rId2"/>
                <a:stretch>
                  <a:fillRect l="-1929" t="-673" r="-252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322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476672"/>
            <a:ext cx="8219256" cy="5649491"/>
          </a:xfrm>
        </p:spPr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THDr</a:t>
            </a:r>
            <a:r>
              <a:rPr lang="pt-BR" dirty="0" smtClean="0"/>
              <a:t>(de tensão e corrente) sempre é inferior a 100%. Esta permite medidas analógicas dos sinais, mais simples, mas quando o sinal é pouco distorcido, o resultado é muito parecido ao de </a:t>
            </a:r>
            <a:r>
              <a:rPr lang="pt-BR" dirty="0" err="1" smtClean="0"/>
              <a:t>THDf</a:t>
            </a:r>
            <a:r>
              <a:rPr lang="pt-BR" dirty="0" smtClean="0"/>
              <a:t>. Além disso, não está bem adaptado para o caso de sinais muito deformados, já que não pode ultrapassar o valor de 100%, contrariamente à </a:t>
            </a:r>
            <a:r>
              <a:rPr lang="pt-BR" dirty="0" err="1" smtClean="0"/>
              <a:t>THDf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8945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THD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 smtClean="0"/>
                  <a:t>THDf de intensidade ou tensão- Quando se trata de harmônicas de intensidade, a expressão se converte em:</a:t>
                </a:r>
              </a:p>
              <a:p>
                <a:r>
                  <a:rPr lang="pt-BR" dirty="0" err="1" smtClean="0"/>
                  <a:t>THDi</a:t>
                </a:r>
                <a:r>
                  <a:rPr lang="pt-BR" dirty="0" smtClean="0"/>
                  <a:t>=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</m:oMath>
                </a14:m>
                <a:r>
                  <a:rPr lang="pt-BR" dirty="0" smtClean="0"/>
                  <a:t>(</a:t>
                </a:r>
                <a:r>
                  <a:rPr lang="pt-BR" dirty="0" err="1" smtClean="0"/>
                  <a:t>Irms</a:t>
                </a:r>
                <a:r>
                  <a:rPr lang="pt-BR" dirty="0" smtClean="0"/>
                  <a:t>/I1) ²- 1</a:t>
                </a:r>
              </a:p>
              <a:p>
                <a:r>
                  <a:rPr lang="pt-BR" dirty="0" smtClean="0"/>
                  <a:t>Quando se trata com harmônicas de tensão:</a:t>
                </a:r>
              </a:p>
              <a:p>
                <a:pPr marL="0" indent="0">
                  <a:buNone/>
                </a:pPr>
                <a:r>
                  <a:rPr lang="pt-BR" dirty="0" err="1" smtClean="0"/>
                  <a:t>THDu</a:t>
                </a:r>
                <a:r>
                  <a:rPr lang="pt-BR" dirty="0" smtClean="0"/>
                  <a:t>= </a:t>
                </a:r>
                <a14:m>
                  <m:oMath xmlns:m="http://schemas.openxmlformats.org/officeDocument/2006/math">
                    <m:r>
                      <a:rPr lang="pt-BR" i="1" u="sng" smtClean="0">
                        <a:latin typeface="Cambria Math"/>
                        <a:ea typeface="Cambria Math"/>
                      </a:rPr>
                      <m:t>√</m:t>
                    </m:r>
                    <m:r>
                      <m:rPr>
                        <m:sty m:val="p"/>
                      </m:rPr>
                      <a:rPr lang="el-GR" i="1" u="sng" smtClean="0">
                        <a:latin typeface="Cambria Math"/>
                        <a:ea typeface="Cambria Math"/>
                      </a:rPr>
                      <m:t>Σ</m:t>
                    </m:r>
                    <m:d>
                      <m:dPr>
                        <m:ctrlPr>
                          <a:rPr lang="pt-BR" b="0" i="1" u="sng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BR" b="0" i="1" u="sng" smtClean="0">
                            <a:latin typeface="Cambria Math"/>
                            <a:ea typeface="Cambria Math"/>
                          </a:rPr>
                          <m:t>h</m:t>
                        </m:r>
                        <m:r>
                          <a:rPr lang="pt-BR" b="0" i="1" u="sng" smtClean="0">
                            <a:latin typeface="Cambria Math"/>
                            <a:ea typeface="Cambria Math"/>
                          </a:rPr>
                          <m:t>=2→∞</m:t>
                        </m:r>
                      </m:e>
                    </m:d>
                  </m:oMath>
                </a14:m>
                <a:r>
                  <a:rPr lang="pt-BR" u="sng" dirty="0" smtClean="0"/>
                  <a:t>Uh²</a:t>
                </a:r>
              </a:p>
              <a:p>
                <a:pPr marL="0" indent="0">
                  <a:buNone/>
                </a:pPr>
                <a:r>
                  <a:rPr lang="pt-BR" dirty="0"/>
                  <a:t> </a:t>
                </a:r>
                <a:r>
                  <a:rPr lang="pt-BR" dirty="0" smtClean="0"/>
                  <a:t>                         U</a:t>
                </a:r>
                <a:r>
                  <a:rPr lang="pt-BR" sz="2000" dirty="0" smtClean="0"/>
                  <a:t>1</a:t>
                </a: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6024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548680"/>
                <a:ext cx="8291264" cy="5577483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pt-BR" dirty="0" smtClean="0"/>
                  <a:t>Determinar o valor de </a:t>
                </a:r>
                <a:r>
                  <a:rPr lang="pt-BR" dirty="0" err="1" smtClean="0"/>
                  <a:t>THDf</a:t>
                </a:r>
                <a:r>
                  <a:rPr lang="pt-BR" dirty="0" smtClean="0"/>
                  <a:t> para um sinal de corrente que possui às seguintes características medidas em um ponto dado do circuito:</a:t>
                </a:r>
              </a:p>
              <a:p>
                <a:pPr marL="0" indent="0">
                  <a:buNone/>
                </a:pPr>
                <a:r>
                  <a:rPr lang="pt-BR" dirty="0" smtClean="0"/>
                  <a:t>h</a:t>
                </a:r>
                <a:r>
                  <a:rPr lang="pt-BR" sz="2000" dirty="0" smtClean="0"/>
                  <a:t>1</a:t>
                </a:r>
                <a:r>
                  <a:rPr lang="pt-BR" dirty="0" smtClean="0"/>
                  <a:t>=3,63A; h</a:t>
                </a:r>
                <a:r>
                  <a:rPr lang="pt-BR" sz="2000" dirty="0" smtClean="0"/>
                  <a:t>3</a:t>
                </a:r>
                <a:r>
                  <a:rPr lang="pt-BR" dirty="0" smtClean="0"/>
                  <a:t>=2,33; h</a:t>
                </a:r>
                <a:r>
                  <a:rPr lang="pt-BR" sz="2000" dirty="0" smtClean="0"/>
                  <a:t>5</a:t>
                </a:r>
                <a:r>
                  <a:rPr lang="pt-BR" dirty="0" smtClean="0"/>
                  <a:t>=0,94; h</a:t>
                </a:r>
                <a:r>
                  <a:rPr lang="pt-BR" sz="2000" dirty="0" smtClean="0"/>
                  <a:t>7</a:t>
                </a:r>
                <a:r>
                  <a:rPr lang="pt-BR" dirty="0" smtClean="0"/>
                  <a:t>=0,69; h</a:t>
                </a:r>
                <a:r>
                  <a:rPr lang="pt-BR" sz="2000" dirty="0" smtClean="0"/>
                  <a:t>9</a:t>
                </a:r>
                <a:r>
                  <a:rPr lang="pt-BR" dirty="0" smtClean="0"/>
                  <a:t>=0,50; h</a:t>
                </a:r>
                <a:r>
                  <a:rPr lang="pt-BR" sz="2000" dirty="0" smtClean="0"/>
                  <a:t>11</a:t>
                </a:r>
                <a:r>
                  <a:rPr lang="pt-BR" dirty="0" smtClean="0"/>
                  <a:t>=0,41; h</a:t>
                </a:r>
                <a:r>
                  <a:rPr lang="pt-BR" sz="2000" dirty="0" smtClean="0"/>
                  <a:t>13</a:t>
                </a:r>
                <a:r>
                  <a:rPr lang="pt-BR" dirty="0" smtClean="0"/>
                  <a:t>=0,33 =&gt;Total 4,53A</a:t>
                </a:r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r>
                  <a:rPr lang="pt-BR" dirty="0" smtClean="0"/>
                  <a:t>THDf=</a:t>
                </a:r>
                <a:r>
                  <a:rPr lang="pt-BR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pt-BR" i="1" u="sng" smtClean="0">
                        <a:latin typeface="Cambria Math"/>
                        <a:ea typeface="Cambria Math"/>
                      </a:rPr>
                      <m:t>√</m:t>
                    </m:r>
                  </m:oMath>
                </a14:m>
                <a:r>
                  <a:rPr lang="pt-BR" u="sng" dirty="0" smtClean="0"/>
                  <a:t>(h</a:t>
                </a:r>
                <a:r>
                  <a:rPr lang="pt-BR" sz="1800" u="sng" dirty="0" smtClean="0"/>
                  <a:t>2</a:t>
                </a:r>
                <a:r>
                  <a:rPr lang="pt-BR" u="sng" dirty="0" smtClean="0"/>
                  <a:t>)²+ (h</a:t>
                </a:r>
                <a:r>
                  <a:rPr lang="pt-BR" sz="1800" u="sng" dirty="0" smtClean="0"/>
                  <a:t>3</a:t>
                </a:r>
                <a:r>
                  <a:rPr lang="pt-BR" u="sng" dirty="0" smtClean="0"/>
                  <a:t>)²+(h</a:t>
                </a:r>
                <a:r>
                  <a:rPr lang="pt-BR" sz="1800" u="sng" dirty="0" smtClean="0"/>
                  <a:t>4</a:t>
                </a:r>
                <a:r>
                  <a:rPr lang="pt-BR" u="sng" dirty="0" smtClean="0"/>
                  <a:t>)²+........ (</a:t>
                </a:r>
                <a:r>
                  <a:rPr lang="pt-BR" u="sng" dirty="0" err="1" smtClean="0"/>
                  <a:t>h</a:t>
                </a:r>
                <a:r>
                  <a:rPr lang="pt-BR" sz="1800" u="sng" dirty="0" err="1" smtClean="0"/>
                  <a:t>n</a:t>
                </a:r>
                <a:r>
                  <a:rPr lang="pt-BR" u="sng" dirty="0" smtClean="0"/>
                  <a:t>)</a:t>
                </a:r>
                <a:r>
                  <a:rPr lang="pt-BR" dirty="0" smtClean="0"/>
                  <a:t>² x 100%=</a:t>
                </a:r>
              </a:p>
              <a:p>
                <a:pPr marL="0" indent="0">
                  <a:buNone/>
                </a:pPr>
                <a:r>
                  <a:rPr lang="pt-BR" dirty="0" smtClean="0"/>
                  <a:t>                                     h</a:t>
                </a:r>
                <a:r>
                  <a:rPr lang="pt-BR" sz="1800" dirty="0" smtClean="0"/>
                  <a:t>1</a:t>
                </a:r>
                <a:r>
                  <a:rPr lang="pt-BR" dirty="0" smtClean="0"/>
                  <a:t> </a:t>
                </a:r>
              </a:p>
              <a:p>
                <a:pPr marL="0" indent="0">
                  <a:buNone/>
                </a:pPr>
                <a:r>
                  <a:rPr lang="pt-BR" dirty="0" smtClean="0"/>
                  <a:t>74,5%(indicador essencial, reflete o nível de distorção nas ondas de tensão e corrente. O espectro(decomposição em frequência de um sinal) da uma representação diferente dos sinais elétricos, e permite avaliar a distorção.</a:t>
                </a:r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548680"/>
                <a:ext cx="8291264" cy="5577483"/>
              </a:xfrm>
              <a:blipFill rotWithShape="1">
                <a:blip r:embed="rId2"/>
                <a:stretch>
                  <a:fillRect l="-1765" t="-2842" r="-176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9857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647502"/>
            <a:ext cx="8229600" cy="4525963"/>
          </a:xfrm>
        </p:spPr>
        <p:txBody>
          <a:bodyPr/>
          <a:lstStyle/>
          <a:p>
            <a:r>
              <a:rPr lang="pt-BR" dirty="0" smtClean="0"/>
              <a:t>Também encontramos a equação 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48880"/>
            <a:ext cx="3168452" cy="561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84984"/>
            <a:ext cx="2445586" cy="85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85141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1163</Words>
  <Application>Microsoft Office PowerPoint</Application>
  <PresentationFormat>Apresentação na tela (4:3)</PresentationFormat>
  <Paragraphs>87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EE-8</vt:lpstr>
      <vt:lpstr>Fontes de harmônicos</vt:lpstr>
      <vt:lpstr>Fontes harmônicas</vt:lpstr>
      <vt:lpstr>Medição de Harmônicos</vt:lpstr>
      <vt:lpstr>     </vt:lpstr>
      <vt:lpstr>Medição de harmônicos</vt:lpstr>
      <vt:lpstr>Indicadores para a medição de harmônicas</vt:lpstr>
      <vt:lpstr>Indicadores para medição de harmônicas</vt:lpstr>
      <vt:lpstr>Indicadores para medição de harmônicos</vt:lpstr>
      <vt:lpstr>Interpretação do valor do FC</vt:lpstr>
      <vt:lpstr>Indicadores para medição de harmônicas</vt:lpstr>
      <vt:lpstr>    </vt:lpstr>
      <vt:lpstr>    </vt:lpstr>
      <vt:lpstr>      </vt:lpstr>
      <vt:lpstr>     </vt:lpstr>
      <vt:lpstr>     </vt:lpstr>
      <vt:lpstr>THD</vt:lpstr>
      <vt:lpstr>         </vt:lpstr>
      <vt:lpstr>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EE-8</dc:title>
  <dc:creator>AECIO</dc:creator>
  <cp:lastModifiedBy>AECIO</cp:lastModifiedBy>
  <cp:revision>24</cp:revision>
  <dcterms:created xsi:type="dcterms:W3CDTF">2020-06-28T20:49:55Z</dcterms:created>
  <dcterms:modified xsi:type="dcterms:W3CDTF">2020-06-29T23:00:04Z</dcterms:modified>
</cp:coreProperties>
</file>