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22/06/2020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701295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22/06/2020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858079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BADDA2A-375A-4586-8D16-25C7DBE3868C}" type="datetimeFigureOut">
              <a:rPr lang="pt-BR" smtClean="0"/>
              <a:t>22/06/2020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006728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BADDA2A-375A-4586-8D16-25C7DBE3868C}" type="datetimeFigureOut">
              <a:rPr lang="pt-BR" smtClean="0"/>
              <a:t>22/06/2020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231185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BADDA2A-375A-4586-8D16-25C7DBE3868C}" type="datetimeFigureOut">
              <a:rPr lang="pt-BR" smtClean="0"/>
              <a:t>22/06/2020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32692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BADDA2A-375A-4586-8D16-25C7DBE3868C}" type="datetimeFigureOut">
              <a:rPr lang="pt-BR" smtClean="0"/>
              <a:t>22/06/2020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186451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BADDA2A-375A-4586-8D16-25C7DBE3868C}" type="datetimeFigureOut">
              <a:rPr lang="pt-BR" smtClean="0"/>
              <a:t>22/06/2020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91010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BADDA2A-375A-4586-8D16-25C7DBE3868C}" type="datetimeFigureOut">
              <a:rPr lang="pt-BR" smtClean="0"/>
              <a:t>22/06/2020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7600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BADDA2A-375A-4586-8D16-25C7DBE3868C}" type="datetimeFigureOut">
              <a:rPr lang="pt-BR" smtClean="0"/>
              <a:t>22/06/2020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95738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22/06/2020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03534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22/06/2020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897192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ADDA2A-375A-4586-8D16-25C7DBE3868C}" type="datetimeFigureOut">
              <a:rPr lang="pt-BR" smtClean="0"/>
              <a:t>22/06/2020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DA4A5-3284-40FA-B763-9EC6B67B1C4A}" type="slidenum">
              <a:rPr lang="pt-BR" smtClean="0"/>
              <a:t>‹nº›</a:t>
            </a:fld>
            <a:endParaRPr lang="pt-BR"/>
          </a:p>
        </p:txBody>
      </p:sp>
    </p:spTree>
    <p:extLst>
      <p:ext uri="{BB962C8B-B14F-4D97-AF65-F5344CB8AC3E}">
        <p14:creationId xmlns:p14="http://schemas.microsoft.com/office/powerpoint/2010/main" val="1391126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E.E.7</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67908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Qualidade de energia</a:t>
            </a:r>
            <a:endParaRPr lang="pt-BR" dirty="0"/>
          </a:p>
        </p:txBody>
      </p:sp>
      <p:sp>
        <p:nvSpPr>
          <p:cNvPr id="3" name="Espaço Reservado para Conteúdo 2"/>
          <p:cNvSpPr>
            <a:spLocks noGrp="1"/>
          </p:cNvSpPr>
          <p:nvPr>
            <p:ph idx="1"/>
          </p:nvPr>
        </p:nvSpPr>
        <p:spPr/>
        <p:txBody>
          <a:bodyPr/>
          <a:lstStyle/>
          <a:p>
            <a:r>
              <a:rPr lang="pt-BR" dirty="0" smtClean="0"/>
              <a:t>Caracteriza-se como um problema de Qualidade de Energia qualquer distúrbio ou ocorrência manifestada os níveis de tensão na forma de onda da tensão ou corrente que possam resultar em insuficiência, má operação, falha ou defeito permanente em equipamentos </a:t>
            </a:r>
            <a:r>
              <a:rPr lang="pt-BR" smtClean="0"/>
              <a:t>de </a:t>
            </a:r>
            <a:r>
              <a:rPr lang="pt-BR" smtClean="0"/>
              <a:t>um </a:t>
            </a:r>
            <a:r>
              <a:rPr lang="pt-BR" dirty="0" smtClean="0"/>
              <a:t>sistema elétrico.</a:t>
            </a:r>
          </a:p>
          <a:p>
            <a:endParaRPr lang="pt-BR" dirty="0"/>
          </a:p>
        </p:txBody>
      </p:sp>
    </p:spTree>
    <p:extLst>
      <p:ext uri="{BB962C8B-B14F-4D97-AF65-F5344CB8AC3E}">
        <p14:creationId xmlns:p14="http://schemas.microsoft.com/office/powerpoint/2010/main" val="63465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611560" y="188640"/>
            <a:ext cx="8119628" cy="5544616"/>
          </a:xfrm>
        </p:spPr>
        <p:txBody>
          <a:bodyPr>
            <a:normAutofit lnSpcReduction="10000"/>
          </a:bodyPr>
          <a:lstStyle/>
          <a:p>
            <a:r>
              <a:rPr lang="pt-BR" dirty="0" smtClean="0"/>
              <a:t>Uma descrição da Qualidade da Energia Elétrica é a disponibilidade de energia elétrica com forma de onda senoidal pura, sem alterações na amplitude, emanando de uma fonte de potência infinita.</a:t>
            </a:r>
          </a:p>
          <a:p>
            <a:r>
              <a:rPr lang="pt-BR" dirty="0" smtClean="0"/>
              <a:t>Os distúrbios envolvendo a Qualidade de Energia podem ser agrupados segundo características relacionadas a sua duração, o tipo de ocorrência, etc. Pode-se dizer que as harmônicas são geradas em função do tipo de carga que o sistema tem que suprir.</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5229200"/>
            <a:ext cx="3876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3660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Interrupções Transitórias( </a:t>
            </a:r>
            <a:r>
              <a:rPr lang="pt-BR" dirty="0" err="1" smtClean="0"/>
              <a:t>Outage</a:t>
            </a:r>
            <a:r>
              <a:rPr lang="pt-BR" dirty="0" smtClean="0"/>
              <a:t>)</a:t>
            </a:r>
            <a:endParaRPr lang="pt-BR" dirty="0"/>
          </a:p>
        </p:txBody>
      </p:sp>
      <p:sp>
        <p:nvSpPr>
          <p:cNvPr id="3" name="Espaço Reservado para Conteúdo 2"/>
          <p:cNvSpPr>
            <a:spLocks noGrp="1"/>
          </p:cNvSpPr>
          <p:nvPr>
            <p:ph idx="1"/>
          </p:nvPr>
        </p:nvSpPr>
        <p:spPr/>
        <p:txBody>
          <a:bodyPr/>
          <a:lstStyle/>
          <a:p>
            <a:r>
              <a:rPr lang="pt-BR" dirty="0" smtClean="0"/>
              <a:t>As </a:t>
            </a:r>
            <a:r>
              <a:rPr lang="pt-BR" b="1" dirty="0" smtClean="0"/>
              <a:t>interrupções transitórias </a:t>
            </a:r>
            <a:r>
              <a:rPr lang="pt-BR" dirty="0" smtClean="0"/>
              <a:t>são definidas como pera de potência durante 0,5 ciclos ou mais. Uma subdivisão é dada por:</a:t>
            </a:r>
          </a:p>
          <a:p>
            <a:r>
              <a:rPr lang="pt-BR" b="1" dirty="0" smtClean="0"/>
              <a:t>Interrupções momentâneas</a:t>
            </a:r>
            <a:r>
              <a:rPr lang="pt-BR" dirty="0" smtClean="0"/>
              <a:t>: perda de potência, com duração maior que 2 segundos e menor que 1 minuto;</a:t>
            </a:r>
          </a:p>
          <a:p>
            <a:r>
              <a:rPr lang="pt-BR" dirty="0" smtClean="0"/>
              <a:t>Interrupção sustentada: perda de potência com duração maior que 1 minuto.</a:t>
            </a:r>
          </a:p>
          <a:p>
            <a:endParaRPr lang="pt-BR" dirty="0"/>
          </a:p>
        </p:txBody>
      </p:sp>
    </p:spTree>
    <p:extLst>
      <p:ext uri="{BB962C8B-B14F-4D97-AF65-F5344CB8AC3E}">
        <p14:creationId xmlns:p14="http://schemas.microsoft.com/office/powerpoint/2010/main" val="3560746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539552" y="2179365"/>
            <a:ext cx="8147248" cy="3946798"/>
          </a:xfrm>
        </p:spPr>
        <p:txBody>
          <a:bodyPr/>
          <a:lstStyle/>
          <a:p>
            <a:r>
              <a:rPr lang="pt-BR" b="1" dirty="0" smtClean="0"/>
              <a:t>Variações de Tensão</a:t>
            </a:r>
            <a:r>
              <a:rPr lang="pt-BR" dirty="0" smtClean="0"/>
              <a:t>: Entende-se que qualquer variação na forma de onda da tensão senoidal e da frequência de 60 Hz de duração maior que 0,5 ciclos. Estas variações de tensão podem ser classificadas ainda como variações de curta duração e variações de longa duração.</a:t>
            </a:r>
            <a:endParaRPr lang="pt-BR"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88640"/>
            <a:ext cx="4248150"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4329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404664"/>
            <a:ext cx="8291264" cy="5721499"/>
          </a:xfrm>
        </p:spPr>
        <p:txBody>
          <a:bodyPr>
            <a:normAutofit lnSpcReduction="10000"/>
          </a:bodyPr>
          <a:lstStyle/>
          <a:p>
            <a:r>
              <a:rPr lang="pt-BR" b="1" dirty="0" smtClean="0"/>
              <a:t>Variações de Tensão de curta duração</a:t>
            </a:r>
            <a:r>
              <a:rPr lang="pt-BR" dirty="0" smtClean="0"/>
              <a:t>:</a:t>
            </a:r>
          </a:p>
          <a:p>
            <a:pPr marL="0" indent="0">
              <a:buNone/>
            </a:pPr>
            <a:r>
              <a:rPr lang="pt-BR" dirty="0" smtClean="0"/>
              <a:t> As variações de tensão aqui compreendidas são aquelas que ocorrem no valor eficaz da tensão num intervalo de tempo compreendido entre 0,5 a 1 minuto, e podem ser um estado de </a:t>
            </a:r>
            <a:r>
              <a:rPr lang="pt-BR" dirty="0" err="1" smtClean="0"/>
              <a:t>sobretensão</a:t>
            </a:r>
            <a:r>
              <a:rPr lang="pt-BR" dirty="0" smtClean="0"/>
              <a:t> ou </a:t>
            </a:r>
            <a:r>
              <a:rPr lang="pt-BR" dirty="0" err="1" smtClean="0"/>
              <a:t>subtensão</a:t>
            </a:r>
            <a:r>
              <a:rPr lang="pt-BR" dirty="0" smtClean="0"/>
              <a:t> (queda do nível do sinal elétrico. A tensão existe, mas seu valor é muito menor que o esperado. Numa rede 110/220V, qualquer tensão acima de 130V já é considerada </a:t>
            </a:r>
            <a:r>
              <a:rPr lang="pt-BR" dirty="0" err="1" smtClean="0"/>
              <a:t>sobretensão.Muito</a:t>
            </a:r>
            <a:r>
              <a:rPr lang="pt-BR" dirty="0" smtClean="0"/>
              <a:t> comum ocorrer após a interrupção do fornecimento de energia elétrica).</a:t>
            </a:r>
            <a:endParaRPr lang="pt-BR" dirty="0"/>
          </a:p>
        </p:txBody>
      </p:sp>
    </p:spTree>
    <p:extLst>
      <p:ext uri="{BB962C8B-B14F-4D97-AF65-F5344CB8AC3E}">
        <p14:creationId xmlns:p14="http://schemas.microsoft.com/office/powerpoint/2010/main" val="352495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SAG</a:t>
            </a:r>
            <a:endParaRPr lang="pt-BR" dirty="0"/>
          </a:p>
        </p:txBody>
      </p:sp>
      <p:sp>
        <p:nvSpPr>
          <p:cNvPr id="3" name="Espaço Reservado para Conteúdo 2"/>
          <p:cNvSpPr>
            <a:spLocks noGrp="1"/>
          </p:cNvSpPr>
          <p:nvPr>
            <p:ph idx="1"/>
          </p:nvPr>
        </p:nvSpPr>
        <p:spPr/>
        <p:txBody>
          <a:bodyPr/>
          <a:lstStyle/>
          <a:p>
            <a:r>
              <a:rPr lang="pt-BR" b="1" dirty="0" smtClean="0"/>
              <a:t>Mergulho de Tensão (SAG): </a:t>
            </a:r>
            <a:r>
              <a:rPr lang="pt-BR" dirty="0" smtClean="0"/>
              <a:t>É um estado de </a:t>
            </a:r>
            <a:r>
              <a:rPr lang="pt-BR" dirty="0" err="1" smtClean="0"/>
              <a:t>subtensão</a:t>
            </a:r>
            <a:r>
              <a:rPr lang="pt-BR" dirty="0" smtClean="0"/>
              <a:t>, a uma redução da magnitude do valor eficaz de tensão de 10% a 90%, com duração entre 0,5 ciclo a 1 minuto.</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717032"/>
            <a:ext cx="432435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2567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SWELL</a:t>
            </a:r>
            <a:endParaRPr lang="pt-BR" dirty="0"/>
          </a:p>
        </p:txBody>
      </p:sp>
      <p:sp>
        <p:nvSpPr>
          <p:cNvPr id="3" name="Espaço Reservado para Conteúdo 2"/>
          <p:cNvSpPr>
            <a:spLocks noGrp="1"/>
          </p:cNvSpPr>
          <p:nvPr>
            <p:ph idx="1"/>
          </p:nvPr>
        </p:nvSpPr>
        <p:spPr/>
        <p:txBody>
          <a:bodyPr/>
          <a:lstStyle/>
          <a:p>
            <a:r>
              <a:rPr lang="pt-BR" b="1" dirty="0" smtClean="0"/>
              <a:t>Salto de tensão(</a:t>
            </a:r>
            <a:r>
              <a:rPr lang="pt-BR" b="1" dirty="0" err="1" smtClean="0"/>
              <a:t>Swell</a:t>
            </a:r>
            <a:r>
              <a:rPr lang="pt-BR" b="1" dirty="0" smtClean="0"/>
              <a:t>): </a:t>
            </a:r>
            <a:r>
              <a:rPr lang="pt-BR" dirty="0" smtClean="0"/>
              <a:t>É definido como um estado de </a:t>
            </a:r>
            <a:r>
              <a:rPr lang="pt-BR" dirty="0" err="1" smtClean="0"/>
              <a:t>sobretensão</a:t>
            </a:r>
            <a:r>
              <a:rPr lang="pt-BR" dirty="0" smtClean="0"/>
              <a:t>, um aumento no valor eficaz da tensão, de duração entre 0,5 ciclo a 1 minuto. É o resultado, por exemplo, de uma rejeição de carga em algum ponto do sistema.</a:t>
            </a:r>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372730"/>
            <a:ext cx="42291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9213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692696"/>
            <a:ext cx="8363272" cy="5433467"/>
          </a:xfrm>
        </p:spPr>
        <p:txBody>
          <a:bodyPr/>
          <a:lstStyle/>
          <a:p>
            <a:r>
              <a:rPr lang="pt-BR" b="1" dirty="0" smtClean="0"/>
              <a:t>Variações de Tensão de Longa Duração</a:t>
            </a:r>
            <a:r>
              <a:rPr lang="pt-BR" dirty="0" smtClean="0"/>
              <a:t>: As variações aqui compreendidas são aquelas que ocorrem no valor eficaz da tensão com duração superior a 1 minuto e que podem ser corrigidas pela utilização de reguladores de tensão. São causadas por variações de carga no sistema ou outros eventos e, inclusive, podem ser o resultado de má operação de bancos de capacitores ou reguladores. </a:t>
            </a:r>
            <a:endParaRPr lang="pt-BR" dirty="0"/>
          </a:p>
        </p:txBody>
      </p:sp>
    </p:spTree>
    <p:extLst>
      <p:ext uri="{BB962C8B-B14F-4D97-AF65-F5344CB8AC3E}">
        <p14:creationId xmlns:p14="http://schemas.microsoft.com/office/powerpoint/2010/main" val="1350042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692696"/>
            <a:ext cx="8291264" cy="5433467"/>
          </a:xfrm>
        </p:spPr>
        <p:txBody>
          <a:bodyPr/>
          <a:lstStyle/>
          <a:p>
            <a:r>
              <a:rPr lang="pt-BR" b="1" dirty="0" smtClean="0"/>
              <a:t>Distúrbios de curtíssima duração</a:t>
            </a:r>
            <a:r>
              <a:rPr lang="pt-BR" dirty="0" smtClean="0"/>
              <a:t>: Os transitórios de tensão são caracterizados por serem unidirecionais, por terem duração na faixa ou inferior a </a:t>
            </a:r>
            <a:r>
              <a:rPr lang="pt-BR" dirty="0" err="1" smtClean="0"/>
              <a:t>microsegundos</a:t>
            </a:r>
            <a:r>
              <a:rPr lang="pt-BR" dirty="0" smtClean="0"/>
              <a:t> e por afetarem a forma de onda das grandezas elétricas. Podem ainda ser impulsivos ou oscilatórios.</a:t>
            </a:r>
          </a:p>
          <a:p>
            <a:endParaRPr lang="pt-BR" dirty="0"/>
          </a:p>
        </p:txBody>
      </p:sp>
    </p:spTree>
    <p:extLst>
      <p:ext uri="{BB962C8B-B14F-4D97-AF65-F5344CB8AC3E}">
        <p14:creationId xmlns:p14="http://schemas.microsoft.com/office/powerpoint/2010/main" val="3436071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476672"/>
            <a:ext cx="8291264" cy="5649491"/>
          </a:xfrm>
        </p:spPr>
        <p:txBody>
          <a:bodyPr/>
          <a:lstStyle/>
          <a:p>
            <a:r>
              <a:rPr lang="pt-BR" b="1" dirty="0" smtClean="0"/>
              <a:t>Surtos: </a:t>
            </a:r>
            <a:r>
              <a:rPr lang="pt-BR" dirty="0" smtClean="0"/>
              <a:t>São transitórios de origem atmosférica.</a:t>
            </a:r>
          </a:p>
          <a:p>
            <a:pPr marL="0" indent="0">
              <a:buNone/>
            </a:pPr>
            <a:r>
              <a:rPr lang="pt-BR" dirty="0" smtClean="0"/>
              <a:t>São caracterizados por serem de frequência, normalmente, maior que 5 KHz e de duração menor que 200us.</a:t>
            </a:r>
            <a:endParaRPr lang="pt-B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068960"/>
            <a:ext cx="4181475"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7324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409527"/>
            <a:ext cx="8229600" cy="6259833"/>
          </a:xfrm>
        </p:spPr>
        <p:txBody>
          <a:bodyPr/>
          <a:lstStyle/>
          <a:p>
            <a:r>
              <a:rPr lang="pt-BR" b="1" dirty="0" smtClean="0"/>
              <a:t>Distúrbios Oscilatórios</a:t>
            </a:r>
            <a:r>
              <a:rPr lang="pt-BR" dirty="0" smtClean="0"/>
              <a:t>: São caracterizados por terem duração menor que 30 ciclos, podendo ser de alta frequência até 5 </a:t>
            </a:r>
            <a:r>
              <a:rPr lang="pt-BR" dirty="0" err="1" smtClean="0"/>
              <a:t>Khz</a:t>
            </a:r>
            <a:r>
              <a:rPr lang="pt-BR" dirty="0" smtClean="0"/>
              <a:t> ou baixa frequência, menor do que 300Hz. Normalmente são o resultado de modificações na configuração elétrica do sistema como por, exemplo, a operação (chaveamento de bancos de capacitores, cabos rompidos nos sistema elétrico, manobras, etc.).</a:t>
            </a:r>
            <a:endParaRPr lang="pt-B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955231"/>
            <a:ext cx="3657600"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3887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764704"/>
            <a:ext cx="8291264" cy="5361459"/>
          </a:xfrm>
        </p:spPr>
        <p:txBody>
          <a:bodyPr/>
          <a:lstStyle/>
          <a:p>
            <a:r>
              <a:rPr lang="pt-BR" b="1" dirty="0" smtClean="0"/>
              <a:t>Distúrbios Periódicos</a:t>
            </a:r>
            <a:r>
              <a:rPr lang="pt-BR" dirty="0" smtClean="0"/>
              <a:t>: </a:t>
            </a:r>
          </a:p>
          <a:p>
            <a:pPr marL="0" indent="0">
              <a:buNone/>
            </a:pPr>
            <a:r>
              <a:rPr lang="pt-BR" dirty="0" smtClean="0"/>
              <a:t>São distúrbios que se repetem ao longo do tempo. Podem ser estacionários (cujas características se mantêm invariáveis ao longo do tempo) ou não-estacionários( cujas características variam ao longo do tempo).</a:t>
            </a:r>
          </a:p>
        </p:txBody>
      </p:sp>
    </p:spTree>
    <p:extLst>
      <p:ext uri="{BB962C8B-B14F-4D97-AF65-F5344CB8AC3E}">
        <p14:creationId xmlns:p14="http://schemas.microsoft.com/office/powerpoint/2010/main" val="372529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476672"/>
            <a:ext cx="8291264" cy="5649491"/>
          </a:xfrm>
        </p:spPr>
        <p:txBody>
          <a:bodyPr>
            <a:normAutofit fontScale="92500" lnSpcReduction="10000"/>
          </a:bodyPr>
          <a:lstStyle/>
          <a:p>
            <a:r>
              <a:rPr lang="pt-BR" b="1" dirty="0" smtClean="0"/>
              <a:t>Distorções Harmônicas</a:t>
            </a:r>
            <a:r>
              <a:rPr lang="pt-BR" dirty="0" smtClean="0"/>
              <a:t>: </a:t>
            </a:r>
          </a:p>
          <a:p>
            <a:r>
              <a:rPr lang="pt-BR" dirty="0" smtClean="0"/>
              <a:t>As distorções harmônicas são caracterizadas por serem periódicas e ocorrem quando existe uma combinação das componentes da forma de onda senoidal, a fundamental e seus múltiplos inteiros, como a terceira, quinta, sétima, etc., originando uma forma de onda distorcida da forma de onda original e limpa. Normalmente são o resultado de cargas não-lineares ligadas ao sistema, como transformadores saturados, lâmpadas de descarga, retificadores, motores de indução, controladores de velocidade programáveis, compensadores estáticos de reativos, etc.</a:t>
            </a:r>
            <a:endParaRPr lang="pt-BR" dirty="0"/>
          </a:p>
        </p:txBody>
      </p:sp>
    </p:spTree>
    <p:extLst>
      <p:ext uri="{BB962C8B-B14F-4D97-AF65-F5344CB8AC3E}">
        <p14:creationId xmlns:p14="http://schemas.microsoft.com/office/powerpoint/2010/main" val="780732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normAutofit fontScale="92500" lnSpcReduction="20000"/>
          </a:bodyPr>
          <a:lstStyle/>
          <a:p>
            <a:endParaRPr lang="pt-BR" dirty="0" smtClean="0"/>
          </a:p>
          <a:p>
            <a:r>
              <a:rPr lang="pt-BR" b="1" dirty="0" smtClean="0"/>
              <a:t>Harmônica</a:t>
            </a:r>
            <a:r>
              <a:rPr lang="pt-BR" dirty="0" smtClean="0"/>
              <a:t>- componente senoidal de uma tensão ou corrente alternada, com uma frequência igual a um múltiplo inteiro da frequência do sistema. São componentes de alta frequência que, quando injetadas no sistema elétrico, causam diversos fenômenos afetando diretamente o fornecimento de energia, seja na qualidade da energia ou na operação da concessionária e do próprio consumidor ( principalmente na faixa de 60Hz a 3Khz).</a:t>
            </a:r>
          </a:p>
          <a:p>
            <a:endParaRPr lang="pt-BR" dirty="0"/>
          </a:p>
          <a:p>
            <a:endParaRPr lang="pt-BR" dirty="0" smtClean="0"/>
          </a:p>
          <a:p>
            <a:endParaRPr lang="pt-BR"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60648"/>
            <a:ext cx="383857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9189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179512" y="260648"/>
            <a:ext cx="8507288" cy="6597352"/>
          </a:xfrm>
        </p:spPr>
        <p:txBody>
          <a:bodyPr>
            <a:normAutofit fontScale="92500" lnSpcReduction="20000"/>
          </a:bodyPr>
          <a:lstStyle/>
          <a:p>
            <a:r>
              <a:rPr lang="pt-BR" b="1" dirty="0" smtClean="0"/>
              <a:t>Distorção harmônica total (DHT): </a:t>
            </a:r>
          </a:p>
          <a:p>
            <a:pPr marL="0" indent="0">
              <a:buNone/>
            </a:pPr>
            <a:r>
              <a:rPr lang="pt-BR" dirty="0" smtClean="0"/>
              <a:t>A deformação de uma forma de onda de tensão ou corrente senoidal, isto é a distorção harmônica pode ser avaliada pela seguinte expressão:</a:t>
            </a:r>
          </a:p>
          <a:p>
            <a:pPr marL="0" indent="0">
              <a:buNone/>
            </a:pPr>
            <a:endParaRPr lang="pt-BR" dirty="0"/>
          </a:p>
          <a:p>
            <a:r>
              <a:rPr lang="pt-BR" dirty="0" smtClean="0"/>
              <a:t>Uh=tensão harmônica referida à fundamental.</a:t>
            </a:r>
          </a:p>
          <a:p>
            <a:r>
              <a:rPr lang="pt-BR" dirty="0" smtClean="0"/>
              <a:t>Devido à presença de indutância e capacitâncias no sistema o fenômeno de ressonância pode ocorrer em pontos distantes da fonte perturbadora. Portanto, a distorção deve ser investigada não apenas no PAC(Ponto de uma rede elétrica de alimentação onde se considera a interferência harmônica), mas sim em qualquer ponto a uma distância em torno de 300Km da fonte perturbadora dependendo das características elétricas do sistema.</a:t>
            </a:r>
            <a:endParaRPr lang="pt-B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556792"/>
            <a:ext cx="2445586" cy="855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7322203"/>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TotalTime>
  <Words>914</Words>
  <Application>Microsoft Office PowerPoint</Application>
  <PresentationFormat>Apresentação na tela (4:3)</PresentationFormat>
  <Paragraphs>45</Paragraphs>
  <Slides>16</Slides>
  <Notes>0</Notes>
  <HiddenSlides>0</HiddenSlides>
  <MMClips>0</MMClips>
  <ScaleCrop>false</ScaleCrop>
  <HeadingPairs>
    <vt:vector size="4" baseType="variant">
      <vt:variant>
        <vt:lpstr>Tema</vt:lpstr>
      </vt:variant>
      <vt:variant>
        <vt:i4>1</vt:i4>
      </vt:variant>
      <vt:variant>
        <vt:lpstr>Títulos de slides</vt:lpstr>
      </vt:variant>
      <vt:variant>
        <vt:i4>16</vt:i4>
      </vt:variant>
    </vt:vector>
  </HeadingPairs>
  <TitlesOfParts>
    <vt:vector size="17" baseType="lpstr">
      <vt:lpstr>Tema do Office</vt:lpstr>
      <vt:lpstr>E.E.7</vt:lpstr>
      <vt:lpstr>Qualidade de energia</vt:lpstr>
      <vt:lpstr>     </vt:lpstr>
      <vt:lpstr>Interrupções Transitórias( Outage)</vt:lpstr>
      <vt:lpstr>     </vt:lpstr>
      <vt:lpstr>    </vt:lpstr>
      <vt:lpstr>SAG</vt:lpstr>
      <vt:lpstr>SWELL</vt:lpstr>
      <vt:lpstr>    </vt:lpstr>
      <vt:lpstr>    </vt:lpstr>
      <vt:lpstr>     </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AECIO</dc:creator>
  <cp:lastModifiedBy>AECIO</cp:lastModifiedBy>
  <cp:revision>23</cp:revision>
  <dcterms:created xsi:type="dcterms:W3CDTF">2020-06-20T21:17:32Z</dcterms:created>
  <dcterms:modified xsi:type="dcterms:W3CDTF">2020-06-22T23:03:22Z</dcterms:modified>
</cp:coreProperties>
</file>