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406" r:id="rId2"/>
    <p:sldId id="502" r:id="rId3"/>
    <p:sldId id="297" r:id="rId4"/>
    <p:sldId id="510" r:id="rId5"/>
    <p:sldId id="298" r:id="rId6"/>
    <p:sldId id="323" r:id="rId7"/>
    <p:sldId id="299" r:id="rId8"/>
    <p:sldId id="300" r:id="rId9"/>
    <p:sldId id="315" r:id="rId10"/>
    <p:sldId id="507" r:id="rId11"/>
    <p:sldId id="317" r:id="rId12"/>
    <p:sldId id="505" r:id="rId13"/>
    <p:sldId id="308" r:id="rId14"/>
    <p:sldId id="506" r:id="rId15"/>
    <p:sldId id="304" r:id="rId16"/>
    <p:sldId id="504" r:id="rId17"/>
    <p:sldId id="305" r:id="rId18"/>
    <p:sldId id="307" r:id="rId19"/>
    <p:sldId id="303" r:id="rId20"/>
    <p:sldId id="311" r:id="rId21"/>
    <p:sldId id="309" r:id="rId22"/>
    <p:sldId id="316" r:id="rId23"/>
    <p:sldId id="310" r:id="rId24"/>
    <p:sldId id="301" r:id="rId25"/>
    <p:sldId id="318" r:id="rId26"/>
    <p:sldId id="414" r:id="rId27"/>
    <p:sldId id="416" r:id="rId28"/>
    <p:sldId id="415" r:id="rId29"/>
    <p:sldId id="302" r:id="rId30"/>
    <p:sldId id="417" r:id="rId31"/>
    <p:sldId id="501" r:id="rId32"/>
    <p:sldId id="508" r:id="rId33"/>
    <p:sldId id="499" r:id="rId34"/>
  </p:sldIdLst>
  <p:sldSz cx="12192000" cy="6858000"/>
  <p:notesSz cx="10234613" cy="710406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2887" userDrawn="1">
          <p15:clr>
            <a:srgbClr val="A4A3A4"/>
          </p15:clr>
        </p15:guide>
        <p15:guide id="3" orient="horz" pos="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7132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576" y="96"/>
      </p:cViewPr>
      <p:guideLst>
        <p:guide orient="horz" pos="4320"/>
        <p:guide pos="2887"/>
        <p:guide orient="horz" pos="5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D44DAF1E-C9A4-4563-9D51-936C8712D443}"/>
              </a:ext>
            </a:extLst>
          </p:cNvPr>
          <p:cNvSpPr/>
          <p:nvPr userDrawn="1"/>
        </p:nvSpPr>
        <p:spPr>
          <a:xfrm>
            <a:off x="0" y="811355"/>
            <a:ext cx="12192000" cy="604664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42CA65-4281-41A4-891E-329FDC3AF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C8D5F4B-11E3-4D1D-B9E3-B460AFA78C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448" y="1122363"/>
            <a:ext cx="11555104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B1EE68-6A27-4A99-88AE-E8CDE78C3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448" y="3602038"/>
            <a:ext cx="1155510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97BA39-1D75-49E7-8C77-0A9991624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301D32-951D-4D72-8F2D-A4FCEF567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227EA7E-5F48-4218-AFC0-8DAC90F7F47B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3" b="40000"/>
          <a:stretch/>
        </p:blipFill>
        <p:spPr bwMode="auto">
          <a:xfrm>
            <a:off x="9958502" y="112629"/>
            <a:ext cx="2107974" cy="6987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2DC46C7-5F69-49A7-B163-65A8776E3BDE}"/>
              </a:ext>
            </a:extLst>
          </p:cNvPr>
          <p:cNvSpPr txBox="1"/>
          <p:nvPr userDrawn="1"/>
        </p:nvSpPr>
        <p:spPr>
          <a:xfrm rot="16200000">
            <a:off x="11195981" y="5369387"/>
            <a:ext cx="17409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>
                    <a:lumMod val="50000"/>
                  </a:schemeClr>
                </a:solidFill>
              </a:rPr>
              <a:t>Prof. Sérgio Saragioto</a:t>
            </a:r>
          </a:p>
        </p:txBody>
      </p:sp>
    </p:spTree>
    <p:extLst>
      <p:ext uri="{BB962C8B-B14F-4D97-AF65-F5344CB8AC3E}">
        <p14:creationId xmlns:p14="http://schemas.microsoft.com/office/powerpoint/2010/main" val="213362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D6558AE-3AD5-4A0B-B1F8-BFB49D845155}"/>
              </a:ext>
            </a:extLst>
          </p:cNvPr>
          <p:cNvSpPr/>
          <p:nvPr userDrawn="1"/>
        </p:nvSpPr>
        <p:spPr>
          <a:xfrm>
            <a:off x="0" y="0"/>
            <a:ext cx="122936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F25F59-F893-485C-B048-8E2EE2FA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06" y="136526"/>
            <a:ext cx="10140287" cy="544512"/>
          </a:xfrm>
        </p:spPr>
        <p:txBody>
          <a:bodyPr>
            <a:normAutofit/>
          </a:bodyPr>
          <a:lstStyle>
            <a:lvl1pPr>
              <a:defRPr sz="2800" b="1" i="1">
                <a:solidFill>
                  <a:srgbClr val="002060"/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B059E5-2F71-496C-A964-C8B6594AF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206" y="982639"/>
            <a:ext cx="11191164" cy="5194324"/>
          </a:xfrm>
        </p:spPr>
        <p:txBody>
          <a:bodyPr/>
          <a:lstStyle/>
          <a:p>
            <a:pPr lvl="0"/>
            <a:endParaRPr lang="pt-BR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C42010-52CC-4F0B-97EF-10DFCE4D5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29FDFF-A046-455F-89FA-98F35088A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4874F6-691B-4359-BD5C-A196C60A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AA3A900-3C9C-4CC2-B7F0-8C21A9719FD8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3" b="40000"/>
          <a:stretch/>
        </p:blipFill>
        <p:spPr bwMode="auto">
          <a:xfrm>
            <a:off x="9958502" y="112629"/>
            <a:ext cx="2107974" cy="6987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B73D5B2-056A-4EB9-898C-72268BC7808A}"/>
              </a:ext>
            </a:extLst>
          </p:cNvPr>
          <p:cNvSpPr txBox="1"/>
          <p:nvPr userDrawn="1"/>
        </p:nvSpPr>
        <p:spPr>
          <a:xfrm rot="16200000">
            <a:off x="11195981" y="5369387"/>
            <a:ext cx="17409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>
                    <a:lumMod val="50000"/>
                  </a:schemeClr>
                </a:solidFill>
              </a:rPr>
              <a:t>Prof. Sérgio Saragioto</a:t>
            </a:r>
          </a:p>
        </p:txBody>
      </p:sp>
    </p:spTree>
    <p:extLst>
      <p:ext uri="{BB962C8B-B14F-4D97-AF65-F5344CB8AC3E}">
        <p14:creationId xmlns:p14="http://schemas.microsoft.com/office/powerpoint/2010/main" val="1217382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8C7B3-F1F4-4F71-BCDC-F3AFBF344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9FB63A-97BE-4B05-96C3-BBCF506B5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EAE1D6-C47B-4D4F-A7AF-32BECBDC0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DA3AB8-9D9A-4B8B-8944-CA5A29EB2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2CC7AA-75EB-4484-BB69-1B1598EAB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223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482F7-AEAD-446C-9D0F-DD15F2A4B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65115F-666B-4D9B-A6CD-5BC1B87C15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803AD80-2A2D-4CE4-A756-EB97DAD81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79D912-7724-4B48-A2B7-1E7FEA445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4F96DF-4550-4D2B-8BC2-E55DB79C2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15C53E9-FC3B-40F6-9A76-55B283C97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44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AAC4A-A46D-48F7-ABED-C718D13E9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CC5BC0-A4CA-421A-991F-6CF61D6EB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4304E3-E1E4-4111-B242-D2DC9FC914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BB67D06-4617-43C8-A78A-B0652AF93A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1A5A9CC-82E5-44C0-A67B-1B8B93A78A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A186D59-06D5-4BBA-8213-B99A84AD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10EB60-457B-4EC7-861C-7D2CD7EA3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5795908-78FC-4304-AF38-03C70DCC8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821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34008-D7AC-43D1-99C5-8A5CF0975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42CE0BC-B610-4E41-846F-EC4358C36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DF800B5-648B-4E88-A3E7-2197C8E83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016A5F3-305E-4468-B1D3-4BDA85AAC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633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9B82A9D-A644-4219-A3AA-7D7581115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20C106-7DAA-463D-8B8A-6E812D376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062FEEA-9C88-4A7F-8D54-6BB3C8C9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487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9067E0-5289-40C6-B55D-8F8FBB14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5D64F7-7E35-4E5C-8DEC-7E9717C93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751D83B-0EA5-4A97-8345-A9D752BC5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B3B825-AB80-47AE-8D5D-B6F42F65E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E73A5B-BA92-4684-9E9E-83944F9D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BEC551-C42D-4E25-A8D4-6E71CCA90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9659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B0AE5-AF8F-4128-BD00-A86F75864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8F55E13-FD07-47D7-A3CE-6016FAE0E3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8908775-9E78-4C7F-B85C-80276908B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E1A9834-CA8A-4E05-869C-D74BAC5F7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31CE8FE-9A8A-4335-9A54-5A0AA56F0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D09BD7-0021-4060-88D6-D5C147455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56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9A9DB-9F01-4012-BC04-6593BB16A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5A1C179-B127-4D52-B1D1-63588F3B5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095CEE-40B4-4537-9ECF-4E36D9C69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F1D3AE-9C42-4697-A168-8EE5BECEF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473529-D482-49F1-B40C-15A3F66CA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0238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C91DB88-FD0E-40D4-B14D-FAEEC9DEFF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F18682E-D07F-4146-BC80-1B2ABB4A18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5E02CF-365B-468E-B457-BE40161AE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CD1982-D358-4F99-91EA-5022600A9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0540B2-3EB6-4E4C-9A01-8DE8A32DC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195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3E52295-13EE-4782-91CE-44D74B846715}"/>
              </a:ext>
            </a:extLst>
          </p:cNvPr>
          <p:cNvSpPr/>
          <p:nvPr userDrawn="1"/>
        </p:nvSpPr>
        <p:spPr>
          <a:xfrm>
            <a:off x="0" y="0"/>
            <a:ext cx="122936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DB3AD20-F3E9-4042-BF43-63FEAED3E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785" y="365125"/>
            <a:ext cx="11532358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66402F-5F93-430C-ACE6-0D73E88AF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785" y="1050878"/>
            <a:ext cx="11532358" cy="5126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6D2773-846B-4068-93B4-0B6123244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C718F-3419-434B-9187-F4668AB333EC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13B3CD-AE89-4CD5-B175-AF46D274D3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64760A-6805-4291-BD5F-555884020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D693A-4506-45AE-88AB-B66C347A510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14B39C2-9D50-4AB6-B133-EA75F6855402}"/>
              </a:ext>
            </a:extLst>
          </p:cNvPr>
          <p:cNvPicPr/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3" b="40000"/>
          <a:stretch/>
        </p:blipFill>
        <p:spPr bwMode="auto">
          <a:xfrm>
            <a:off x="9958502" y="112629"/>
            <a:ext cx="2107974" cy="6987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4FDBCC6-B223-4662-9D11-8A09F9C57789}"/>
              </a:ext>
            </a:extLst>
          </p:cNvPr>
          <p:cNvSpPr txBox="1"/>
          <p:nvPr userDrawn="1"/>
        </p:nvSpPr>
        <p:spPr>
          <a:xfrm rot="16200000">
            <a:off x="11195981" y="5369387"/>
            <a:ext cx="17409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>
                    <a:lumMod val="50000"/>
                  </a:schemeClr>
                </a:solidFill>
              </a:rPr>
              <a:t>Prof. Sérgio Saragioto</a:t>
            </a:r>
          </a:p>
        </p:txBody>
      </p:sp>
    </p:spTree>
    <p:extLst>
      <p:ext uri="{BB962C8B-B14F-4D97-AF65-F5344CB8AC3E}">
        <p14:creationId xmlns:p14="http://schemas.microsoft.com/office/powerpoint/2010/main" val="136486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1D847-BFD1-45F0-87DD-36908F754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448" y="1816100"/>
            <a:ext cx="11555104" cy="2755900"/>
          </a:xfrm>
        </p:spPr>
        <p:txBody>
          <a:bodyPr>
            <a:normAutofit fontScale="90000"/>
          </a:bodyPr>
          <a:lstStyle/>
          <a:p>
            <a:r>
              <a:rPr lang="pt-BR" dirty="0"/>
              <a:t>Curso Modular Técnico Mecânica</a:t>
            </a:r>
            <a:br>
              <a:rPr lang="pt-BR" dirty="0"/>
            </a:br>
            <a:br>
              <a:rPr lang="pt-BR" dirty="0"/>
            </a:br>
            <a:r>
              <a:rPr lang="pt-BR" dirty="0"/>
              <a:t>Ensaios Mecânicos de Materiais Destrutivas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5D8548-DFB9-4DA6-A081-F3013BC582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7500" y="5080001"/>
            <a:ext cx="9144000" cy="647700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2020 – 1º Semestre </a:t>
            </a:r>
          </a:p>
          <a:p>
            <a:endParaRPr lang="pt-BR" sz="4000" dirty="0">
              <a:solidFill>
                <a:schemeClr val="bg1"/>
              </a:solidFill>
            </a:endParaRPr>
          </a:p>
          <a:p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9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9BCB1-23D4-40B5-9E2E-B918E8089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ENSAIO DE TRAÇÃO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4CFEEF-95F2-43AD-AE32-8A1492231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3" y="1120748"/>
            <a:ext cx="11191164" cy="5237187"/>
          </a:xfrm>
        </p:spPr>
        <p:txBody>
          <a:bodyPr>
            <a:normAutofit fontScale="92500" lnSpcReduction="20000"/>
          </a:bodyPr>
          <a:lstStyle/>
          <a:p>
            <a:pPr marL="985838" lvl="1" indent="-528638">
              <a:lnSpc>
                <a:spcPct val="110000"/>
              </a:lnSpc>
            </a:pPr>
            <a:r>
              <a:rPr lang="pt-BR" sz="4800" dirty="0"/>
              <a:t>Deformação elástica</a:t>
            </a:r>
          </a:p>
          <a:p>
            <a:pPr marL="1443038" lvl="3" indent="-528638">
              <a:lnSpc>
                <a:spcPct val="110000"/>
              </a:lnSpc>
            </a:pPr>
            <a:r>
              <a:rPr lang="pt-BR" sz="3700" dirty="0"/>
              <a:t>Young - Proporcional</a:t>
            </a:r>
          </a:p>
          <a:p>
            <a:pPr marL="1443038" lvl="3" indent="-528638">
              <a:lnSpc>
                <a:spcPct val="110000"/>
              </a:lnSpc>
            </a:pPr>
            <a:r>
              <a:rPr lang="pt-BR" sz="3700" dirty="0" err="1"/>
              <a:t>Hooke</a:t>
            </a:r>
            <a:r>
              <a:rPr lang="pt-BR" sz="3700" dirty="0"/>
              <a:t> – Elasticidade</a:t>
            </a:r>
          </a:p>
          <a:p>
            <a:pPr marL="985838" lvl="1" indent="-528638">
              <a:lnSpc>
                <a:spcPct val="110000"/>
              </a:lnSpc>
            </a:pPr>
            <a:r>
              <a:rPr lang="pt-BR" sz="4800" dirty="0"/>
              <a:t>Escoamento</a:t>
            </a:r>
          </a:p>
          <a:p>
            <a:pPr marL="985838" lvl="1" indent="-528638">
              <a:lnSpc>
                <a:spcPct val="110000"/>
              </a:lnSpc>
            </a:pPr>
            <a:r>
              <a:rPr lang="pt-BR" sz="4800" dirty="0"/>
              <a:t>Limite de resistência a tração</a:t>
            </a:r>
          </a:p>
          <a:p>
            <a:pPr marL="985838" lvl="1" indent="-528638">
              <a:lnSpc>
                <a:spcPct val="110000"/>
              </a:lnSpc>
            </a:pPr>
            <a:r>
              <a:rPr lang="pt-BR" sz="4800" dirty="0"/>
              <a:t>Ruptura</a:t>
            </a:r>
          </a:p>
          <a:p>
            <a:pPr marL="985838" lvl="1" indent="-528638">
              <a:lnSpc>
                <a:spcPct val="110000"/>
              </a:lnSpc>
            </a:pPr>
            <a:r>
              <a:rPr lang="pt-BR" sz="4800" dirty="0"/>
              <a:t>Resiliência</a:t>
            </a:r>
          </a:p>
          <a:p>
            <a:pPr marL="985838" lvl="1" indent="-528638">
              <a:lnSpc>
                <a:spcPct val="110000"/>
              </a:lnSpc>
            </a:pPr>
            <a:r>
              <a:rPr lang="pt-BR" sz="4800" dirty="0"/>
              <a:t>Ductilidade</a:t>
            </a:r>
          </a:p>
          <a:p>
            <a:endParaRPr lang="pt-BR" sz="4000" dirty="0"/>
          </a:p>
          <a:p>
            <a:endParaRPr lang="pt-BR" sz="4000" dirty="0"/>
          </a:p>
          <a:p>
            <a:pPr marL="0" indent="0">
              <a:buNone/>
            </a:pPr>
            <a:endParaRPr lang="pt-BR" sz="4000" dirty="0"/>
          </a:p>
          <a:p>
            <a:pPr marL="0" indent="0">
              <a:buNone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407774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FE5514-26C6-4C18-AE32-5927F069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ENSAIOS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D6CF42-8019-41EB-A5F4-5DD9C9AFF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F871400-A996-484E-A59B-BB60AFCA8D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19" t="24222" r="15156" b="50000"/>
          <a:stretch/>
        </p:blipFill>
        <p:spPr>
          <a:xfrm>
            <a:off x="336077" y="982639"/>
            <a:ext cx="7417273" cy="17605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217A327-A87C-437A-8112-D098198C91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45" t="49783" r="38034" b="4328"/>
          <a:stretch/>
        </p:blipFill>
        <p:spPr>
          <a:xfrm>
            <a:off x="7753350" y="982639"/>
            <a:ext cx="4011020" cy="507286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DFB50F4-7308-4B34-85F4-91B2F08589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330" t="62890" r="20089" b="19753"/>
          <a:stretch/>
        </p:blipFill>
        <p:spPr>
          <a:xfrm>
            <a:off x="336077" y="3429000"/>
            <a:ext cx="5046543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36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965128-F017-45A4-A34E-86B725F4C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06" y="136525"/>
            <a:ext cx="10274903" cy="722457"/>
          </a:xfrm>
        </p:spPr>
        <p:txBody>
          <a:bodyPr/>
          <a:lstStyle/>
          <a:p>
            <a:r>
              <a:rPr lang="pt-BR" dirty="0">
                <a:latin typeface="+mn-lt"/>
              </a:rPr>
              <a:t>PROPRIEDADE MECANICA DOS AÇOS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ED2859-7ADB-4146-B4D0-84816807A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206" y="914399"/>
            <a:ext cx="11191164" cy="5194324"/>
          </a:xfrm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E25B5D1-BEB9-4475-BBFB-509768B3DC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3" t="11776" r="1301" b="278"/>
          <a:stretch/>
        </p:blipFill>
        <p:spPr>
          <a:xfrm>
            <a:off x="573206" y="914399"/>
            <a:ext cx="11191164" cy="554285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2C84328-6C91-491D-8CBA-5E8663DE95A1}"/>
              </a:ext>
            </a:extLst>
          </p:cNvPr>
          <p:cNvSpPr/>
          <p:nvPr/>
        </p:nvSpPr>
        <p:spPr>
          <a:xfrm>
            <a:off x="5043055" y="1400342"/>
            <a:ext cx="928254" cy="5056909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75BD7E3-1862-44ED-A0FA-40081DE4DC8B}"/>
              </a:ext>
            </a:extLst>
          </p:cNvPr>
          <p:cNvSpPr/>
          <p:nvPr/>
        </p:nvSpPr>
        <p:spPr>
          <a:xfrm rot="16200000">
            <a:off x="5916824" y="-526370"/>
            <a:ext cx="609598" cy="1108549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6281218-2E76-4D09-9A2F-6BC30ED0F547}"/>
              </a:ext>
            </a:extLst>
          </p:cNvPr>
          <p:cNvSpPr/>
          <p:nvPr/>
        </p:nvSpPr>
        <p:spPr>
          <a:xfrm>
            <a:off x="4956464" y="4644038"/>
            <a:ext cx="1080653" cy="727364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06D4DDC-CF80-463D-AE94-67147DB3F6B7}"/>
              </a:ext>
            </a:extLst>
          </p:cNvPr>
          <p:cNvSpPr/>
          <p:nvPr/>
        </p:nvSpPr>
        <p:spPr>
          <a:xfrm>
            <a:off x="573206" y="6493890"/>
            <a:ext cx="94578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i="1" dirty="0">
                <a:latin typeface="arial" panose="020B0604020202020204" pitchFamily="34" charset="0"/>
              </a:rPr>
              <a:t>MPa: Equivale à força de 1 N aplicada uniformemente sobre uma superfície de 1 m² (fonte: </a:t>
            </a:r>
            <a:r>
              <a:rPr lang="pt-BR" sz="1200" b="1" i="1" dirty="0" err="1">
                <a:latin typeface="arial" panose="020B0604020202020204" pitchFamily="34" charset="0"/>
              </a:rPr>
              <a:t>lgsteel</a:t>
            </a:r>
            <a:r>
              <a:rPr lang="pt-BR" sz="1200" b="1" i="1" dirty="0">
                <a:latin typeface="arial" panose="020B0604020202020204" pitchFamily="34" charset="0"/>
              </a:rPr>
              <a:t>).</a:t>
            </a:r>
            <a:endParaRPr lang="pt-BR" sz="1200" b="1" i="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6801F97-2A6B-483D-B0BE-5027FE600C1F}"/>
              </a:ext>
            </a:extLst>
          </p:cNvPr>
          <p:cNvSpPr/>
          <p:nvPr/>
        </p:nvSpPr>
        <p:spPr>
          <a:xfrm>
            <a:off x="5716705" y="1639132"/>
            <a:ext cx="3411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 dirty="0">
                <a:latin typeface="arial" panose="020B0604020202020204" pitchFamily="34" charset="0"/>
              </a:rPr>
              <a:t>*</a:t>
            </a:r>
            <a:endParaRPr lang="pt-BR" sz="1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1D68C94-1A98-4A85-A019-EFBB35E302AE}"/>
              </a:ext>
            </a:extLst>
          </p:cNvPr>
          <p:cNvSpPr/>
          <p:nvPr/>
        </p:nvSpPr>
        <p:spPr>
          <a:xfrm>
            <a:off x="6885105" y="1639131"/>
            <a:ext cx="3411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 dirty="0">
                <a:latin typeface="arial" panose="020B0604020202020204" pitchFamily="34" charset="0"/>
              </a:rPr>
              <a:t>*</a:t>
            </a:r>
            <a:endParaRPr lang="pt-BR" sz="1400" b="1" dirty="0"/>
          </a:p>
        </p:txBody>
      </p:sp>
    </p:spTree>
    <p:extLst>
      <p:ext uri="{BB962C8B-B14F-4D97-AF65-F5344CB8AC3E}">
        <p14:creationId xmlns:p14="http://schemas.microsoft.com/office/powerpoint/2010/main" val="258361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FD237F-5052-4333-A9CF-46A8A497E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ENSAIO DE TRAÇÃO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43A94DD-0AE2-4B3E-9E7D-1C62C708FE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94" t="24222" r="13437" b="21097"/>
          <a:stretch/>
        </p:blipFill>
        <p:spPr>
          <a:xfrm>
            <a:off x="997527" y="1133440"/>
            <a:ext cx="9545781" cy="515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45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A4F90-4581-47D4-A64F-1188B6BC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CORPO DE PROVA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81D1DCB-46B4-4AF7-9845-C6297547BF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1057481">
            <a:off x="798017" y="965102"/>
            <a:ext cx="7351922" cy="344228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4C61ED5-3F09-4D4A-B4D4-6151238F4FD5}"/>
              </a:ext>
            </a:extLst>
          </p:cNvPr>
          <p:cNvSpPr/>
          <p:nvPr/>
        </p:nvSpPr>
        <p:spPr>
          <a:xfrm>
            <a:off x="5936771" y="6352142"/>
            <a:ext cx="5888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http://miscelaneadoconhecimento.com/ResMat/tracao.html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B3F54F0-7D42-44DD-AF6B-5D7CFC596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926" y="4294910"/>
            <a:ext cx="5592717" cy="205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01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80A55-8F58-4449-95E9-AD3D7E782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ENSAIO DE TRAÇÃO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ED7E265-89B3-49BA-BB5C-5D39EC0AF1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95" t="18596" r="13593" b="65563"/>
          <a:stretch/>
        </p:blipFill>
        <p:spPr>
          <a:xfrm>
            <a:off x="573206" y="957262"/>
            <a:ext cx="10837744" cy="108585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893F5B0-8BF6-48F7-A849-FB1B290330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30" t="67115" r="27201" b="7594"/>
          <a:stretch/>
        </p:blipFill>
        <p:spPr>
          <a:xfrm>
            <a:off x="1122218" y="2319337"/>
            <a:ext cx="3938278" cy="4402137"/>
          </a:xfrm>
          <a:prstGeom prst="rect">
            <a:avLst/>
          </a:prstGeom>
        </p:spPr>
      </p:pic>
      <p:pic>
        <p:nvPicPr>
          <p:cNvPr id="1026" name="Picture 2" descr="Resultado de imagem para MAQUINA DE ENSAIO TIME">
            <a:extLst>
              <a:ext uri="{FF2B5EF4-FFF2-40B4-BE49-F238E27FC236}">
                <a16:creationId xmlns:a16="http://schemas.microsoft.com/office/drawing/2014/main" id="{30030A8B-CAAF-44F3-BDB8-8A75B0490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53973"/>
            <a:ext cx="5694217" cy="440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039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2D4DE-99DD-4856-B0F8-690AB4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NORMA ABNT PARA CP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141B22-EFE9-48AE-9B60-216F7A6A8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FB714BF-D1FC-4E2D-97E3-75C511DD9B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23" t="24246" r="12127" b="-24"/>
          <a:stretch/>
        </p:blipFill>
        <p:spPr>
          <a:xfrm>
            <a:off x="573206" y="982638"/>
            <a:ext cx="11364794" cy="587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1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3CEA83-3F60-4D0A-B6A9-32F81F38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ENSAIO DE TRAÇÃO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80DFB3-76B2-447E-BB48-FBDD43074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EEAEDCF-0FAC-4C23-B9DE-5FC8B02660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50" t="24222" r="13863" b="5511"/>
          <a:stretch/>
        </p:blipFill>
        <p:spPr>
          <a:xfrm>
            <a:off x="573206" y="982638"/>
            <a:ext cx="11191164" cy="57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04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E26DB6-008A-41DD-8171-0F7E3E0C4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ENSAIO DE TRAÇÃO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>
                <a:extLst>
                  <a:ext uri="{FF2B5EF4-FFF2-40B4-BE49-F238E27FC236}">
                    <a16:creationId xmlns:a16="http://schemas.microsoft.com/office/drawing/2014/main" id="{A98B9284-E935-4760-8BBA-C6DEFA64F3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9128" y="681038"/>
                <a:ext cx="7192661" cy="6557961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pt-BR" sz="2400" dirty="0"/>
                  <a:t>No ensaio de tração convencionou-se que a área da seção utilizada para os cálculos é a da seção inicial (</a:t>
                </a:r>
                <a:r>
                  <a:rPr lang="pt-BR" sz="2400" b="1" dirty="0"/>
                  <a:t>S</a:t>
                </a:r>
                <a:r>
                  <a:rPr lang="pt-BR" sz="2400" b="1" baseline="-25000" dirty="0"/>
                  <a:t> o</a:t>
                </a:r>
                <a:r>
                  <a:rPr lang="pt-BR" sz="2400" dirty="0"/>
                  <a:t>) do corpo de prova.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pt-BR" sz="240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pt-BR" sz="2400" dirty="0"/>
                  <a:t>Assim, aplicando a fórmula  da tensão pode-se obter os valores de tensão para montar um gráfico que mostre as relações entre tensão e deformação. Este gráfico é conhecido por diagrama tensão-deformação.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pt-BR" sz="240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pt-BR" sz="2400" dirty="0"/>
                  <a:t> Os valores de deformação, representados pela letra grega minúscula </a:t>
                </a:r>
                <a:r>
                  <a:rPr lang="pt-BR" sz="2400" b="1" dirty="0"/>
                  <a:t>ε</a:t>
                </a:r>
                <a:r>
                  <a:rPr lang="pt-BR" sz="2400" dirty="0"/>
                  <a:t> (</a:t>
                </a:r>
                <a:r>
                  <a:rPr lang="pt-BR" sz="2400" dirty="0" err="1"/>
                  <a:t>epsílon</a:t>
                </a:r>
                <a:r>
                  <a:rPr lang="pt-BR" sz="2400" dirty="0"/>
                  <a:t>), dado pela fórmula: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pt-BR" sz="2400" b="1" dirty="0"/>
                  <a:t>ε = (</a:t>
                </a:r>
                <a:r>
                  <a:rPr lang="pt-BR" sz="2400" b="1" dirty="0" err="1"/>
                  <a:t>l</a:t>
                </a:r>
                <a:r>
                  <a:rPr lang="pt-BR" sz="2400" b="1" baseline="-25000" dirty="0" err="1"/>
                  <a:t>final</a:t>
                </a:r>
                <a:r>
                  <a:rPr lang="pt-BR" sz="2400" b="1" dirty="0"/>
                  <a:t> – l</a:t>
                </a:r>
                <a:r>
                  <a:rPr lang="pt-BR" sz="2400" b="1" baseline="-25000" dirty="0"/>
                  <a:t>0</a:t>
                </a:r>
                <a:r>
                  <a:rPr lang="pt-BR" sz="2400" b="1" dirty="0"/>
                  <a:t>)/ l</a:t>
                </a:r>
                <a:r>
                  <a:rPr lang="pt-BR" sz="2400" b="1" baseline="-25000" dirty="0"/>
                  <a:t>0</a:t>
                </a:r>
                <a:r>
                  <a:rPr lang="pt-BR" sz="2400" b="1" dirty="0"/>
                  <a:t>   </a:t>
                </a:r>
                <a:r>
                  <a:rPr lang="pt-BR" sz="2400" b="1" dirty="0">
                    <a:sym typeface="Wingdings" panose="05000000000000000000" pitchFamily="2" charset="2"/>
                  </a:rPr>
                  <a:t></a:t>
                </a:r>
                <a:r>
                  <a:rPr lang="pt-BR" sz="2400" b="1" dirty="0"/>
                  <a:t> ε =</a:t>
                </a:r>
                <a:r>
                  <a:rPr lang="pt-BR" sz="2400" b="1" dirty="0">
                    <a:sym typeface="Wingdings" panose="05000000000000000000" pitchFamily="2" charset="2"/>
                  </a:rPr>
                  <a:t> </a:t>
                </a:r>
                <a:r>
                  <a:rPr lang="pt-BR" sz="2400" b="1" dirty="0" err="1"/>
                  <a:t>Δl</a:t>
                </a:r>
                <a:r>
                  <a:rPr lang="pt-BR" sz="2400" b="1" dirty="0"/>
                  <a:t>/ l</a:t>
                </a:r>
                <a:r>
                  <a:rPr lang="pt-BR" sz="2400" b="1" baseline="-25000" dirty="0"/>
                  <a:t>0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pt-BR" sz="2400" dirty="0"/>
                  <a:t>A </a:t>
                </a:r>
                <a:r>
                  <a:rPr lang="pt-BR" sz="2400" b="1" dirty="0"/>
                  <a:t>deformação (ε) </a:t>
                </a:r>
                <a:r>
                  <a:rPr lang="pt-BR" sz="2400" dirty="0"/>
                  <a:t>no eixo das abscissas (x) e os valores de</a:t>
                </a:r>
                <a:r>
                  <a:rPr lang="pt-BR" sz="2400" b="1" dirty="0"/>
                  <a:t> tensão (</a:t>
                </a:r>
                <a14:m>
                  <m:oMath xmlns:m="http://schemas.openxmlformats.org/officeDocument/2006/math">
                    <m:r>
                      <a:rPr lang="pt-B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pt-BR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sz="2400" b="1" dirty="0"/>
                  <a:t> </a:t>
                </a:r>
                <a:r>
                  <a:rPr lang="pt-BR" sz="2400" dirty="0"/>
                  <a:t>são indicados no eixo das ordenadas (y).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pt-BR" sz="2400" dirty="0"/>
              </a:p>
            </p:txBody>
          </p:sp>
        </mc:Choice>
        <mc:Fallback xmlns="">
          <p:sp>
            <p:nvSpPr>
              <p:cNvPr id="3" name="Espaço Reservado para Conteúdo 2">
                <a:extLst>
                  <a:ext uri="{FF2B5EF4-FFF2-40B4-BE49-F238E27FC236}">
                    <a16:creationId xmlns:a16="http://schemas.microsoft.com/office/drawing/2014/main" id="{A98B9284-E935-4760-8BBA-C6DEFA64F3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128" y="681038"/>
                <a:ext cx="7192661" cy="6557961"/>
              </a:xfrm>
              <a:blipFill>
                <a:blip r:embed="rId2"/>
                <a:stretch>
                  <a:fillRect l="-1356" t="-744" r="-16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B9C3683E-6982-43BC-B8C1-EF6D3713B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790" y="4571074"/>
            <a:ext cx="3885809" cy="2078031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4C77561C-9D87-4237-B5CA-612A31937EF0}"/>
              </a:ext>
            </a:extLst>
          </p:cNvPr>
          <p:cNvGrpSpPr/>
          <p:nvPr/>
        </p:nvGrpSpPr>
        <p:grpSpPr>
          <a:xfrm>
            <a:off x="7391790" y="832206"/>
            <a:ext cx="3885810" cy="3276752"/>
            <a:chOff x="7391790" y="832206"/>
            <a:chExt cx="3885810" cy="3276752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4544BF1-2FC8-4691-9CCD-0D4C17947891}"/>
                </a:ext>
              </a:extLst>
            </p:cNvPr>
            <p:cNvGrpSpPr/>
            <p:nvPr/>
          </p:nvGrpSpPr>
          <p:grpSpPr>
            <a:xfrm>
              <a:off x="7391791" y="1143154"/>
              <a:ext cx="3885809" cy="2965804"/>
              <a:chOff x="7391791" y="1143154"/>
              <a:chExt cx="3885809" cy="2965804"/>
            </a:xfrm>
          </p:grpSpPr>
          <p:pic>
            <p:nvPicPr>
              <p:cNvPr id="4" name="Imagem 3">
                <a:extLst>
                  <a:ext uri="{FF2B5EF4-FFF2-40B4-BE49-F238E27FC236}">
                    <a16:creationId xmlns:a16="http://schemas.microsoft.com/office/drawing/2014/main" id="{66859C86-B256-4C00-8F5D-CD9D48D9EA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91791" y="1143154"/>
                <a:ext cx="3885809" cy="2965804"/>
              </a:xfrm>
              <a:prstGeom prst="rect">
                <a:avLst/>
              </a:prstGeom>
            </p:spPr>
          </p:pic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168553BD-0958-408F-A0E0-3C800858BFD1}"/>
                  </a:ext>
                </a:extLst>
              </p:cNvPr>
              <p:cNvSpPr/>
              <p:nvPr/>
            </p:nvSpPr>
            <p:spPr>
              <a:xfrm>
                <a:off x="8938668" y="3207822"/>
                <a:ext cx="17700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b="1" dirty="0"/>
                  <a:t>ε = (l</a:t>
                </a:r>
                <a:r>
                  <a:rPr lang="pt-BR" sz="800" b="1" dirty="0"/>
                  <a:t> </a:t>
                </a:r>
                <a:r>
                  <a:rPr lang="pt-BR" b="1" baseline="-25000" dirty="0"/>
                  <a:t>final</a:t>
                </a:r>
                <a:r>
                  <a:rPr lang="pt-BR" b="1" dirty="0"/>
                  <a:t> – l</a:t>
                </a:r>
                <a:r>
                  <a:rPr lang="pt-BR" b="1" baseline="-25000" dirty="0"/>
                  <a:t>0</a:t>
                </a:r>
                <a:r>
                  <a:rPr lang="pt-BR" b="1" dirty="0"/>
                  <a:t>) / l</a:t>
                </a:r>
                <a:r>
                  <a:rPr lang="pt-BR" b="1" baseline="-25000" dirty="0"/>
                  <a:t>0</a:t>
                </a:r>
                <a:endParaRPr lang="pt-BR" dirty="0"/>
              </a:p>
            </p:txBody>
          </p:sp>
        </p:grp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BB84BC95-D47A-44C3-A917-884D6ADF9CB7}"/>
                </a:ext>
              </a:extLst>
            </p:cNvPr>
            <p:cNvSpPr/>
            <p:nvPr/>
          </p:nvSpPr>
          <p:spPr>
            <a:xfrm>
              <a:off x="7391790" y="832206"/>
              <a:ext cx="388580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002060"/>
                  </a:solidFill>
                </a:rPr>
                <a:t>    DIAGRAMA TENSÃO-DEFORMAÇÃO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044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B0D6AA6A-45FE-4972-AEC9-8B9DAD778348}"/>
              </a:ext>
            </a:extLst>
          </p:cNvPr>
          <p:cNvGrpSpPr/>
          <p:nvPr/>
        </p:nvGrpSpPr>
        <p:grpSpPr>
          <a:xfrm>
            <a:off x="573206" y="914686"/>
            <a:ext cx="10635121" cy="4709319"/>
            <a:chOff x="573206" y="914686"/>
            <a:chExt cx="10635121" cy="4709319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6769F6E4-F6DD-4A44-BC44-428DF6C4A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206" y="914686"/>
              <a:ext cx="10635121" cy="4709319"/>
            </a:xfrm>
            <a:prstGeom prst="rect">
              <a:avLst/>
            </a:prstGeom>
          </p:spPr>
        </p:pic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A90E4B0E-ED9B-495D-9898-113AD7E2A04A}"/>
                </a:ext>
              </a:extLst>
            </p:cNvPr>
            <p:cNvSpPr/>
            <p:nvPr/>
          </p:nvSpPr>
          <p:spPr>
            <a:xfrm>
              <a:off x="2565400" y="4597400"/>
              <a:ext cx="1968500" cy="431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fase plástica</a:t>
              </a: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6BD99544-AAE9-4588-A9CD-D7BB489A2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Resumo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34B19BC-C128-4304-A458-E12C3C0D106D}"/>
              </a:ext>
            </a:extLst>
          </p:cNvPr>
          <p:cNvSpPr/>
          <p:nvPr/>
        </p:nvSpPr>
        <p:spPr>
          <a:xfrm>
            <a:off x="5218546" y="4715716"/>
            <a:ext cx="6483928" cy="2031325"/>
          </a:xfrm>
          <a:prstGeom prst="rect">
            <a:avLst/>
          </a:prstGeom>
          <a:solidFill>
            <a:schemeClr val="bg2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lvl="1"/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De 0 até A: Região de comportamento elástico</a:t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De A até B: Região de deslizamento de discordância</a:t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De B até C: Região de Encruamento uniforme</a:t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De C até D: Região de Encruamento não uniforme</a:t>
            </a:r>
            <a:br>
              <a:rPr lang="pt-BR" dirty="0"/>
            </a:br>
            <a:endParaRPr lang="pt-BR" dirty="0"/>
          </a:p>
          <a:p>
            <a:pPr lvl="1"/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Na prática, considera-se que o limite de proporcionalidade e o limite de elasticidade são coincidentes.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2516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FD86FD-A193-4C75-9445-F75D9943B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modulo de Elasticidade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CEB20C82-DCD4-44BA-AFC6-4E635C902EC7}"/>
                  </a:ext>
                </a:extLst>
              </p:cNvPr>
              <p:cNvSpPr txBox="1"/>
              <p:nvPr/>
            </p:nvSpPr>
            <p:spPr>
              <a:xfrm>
                <a:off x="1710919" y="856713"/>
                <a:ext cx="2881717" cy="16560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5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pt-BR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5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5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pt-BR" sz="5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pt-BR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CEB20C82-DCD4-44BA-AFC6-4E635C902E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919" y="856713"/>
                <a:ext cx="2881717" cy="1656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B647D84-712C-4EAF-85AE-45E39C789513}"/>
                  </a:ext>
                </a:extLst>
              </p:cNvPr>
              <p:cNvSpPr txBox="1"/>
              <p:nvPr/>
            </p:nvSpPr>
            <p:spPr>
              <a:xfrm>
                <a:off x="190500" y="4219580"/>
                <a:ext cx="4402136" cy="15840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BR" sz="540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pt-BR" sz="5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5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54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pt-BR" sz="5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  <m:r>
                          <m:rPr>
                            <m:nor/>
                          </m:rPr>
                          <a:rPr lang="pt-BR" sz="5400" baseline="-25000" dirty="0">
                            <a:solidFill>
                              <a:srgbClr val="002060"/>
                            </a:solidFill>
                          </a:rPr>
                          <m:t>f</m:t>
                        </m:r>
                        <m:r>
                          <m:rPr>
                            <m:nor/>
                          </m:rPr>
                          <a:rPr lang="el-GR" sz="5400" dirty="0">
                            <a:solidFill>
                              <a:srgbClr val="002060"/>
                            </a:solidFill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pt-BR" sz="5400" dirty="0">
                            <a:solidFill>
                              <a:srgbClr val="002060"/>
                            </a:solidFill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BR" sz="5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  <m:r>
                          <m:rPr>
                            <m:nor/>
                          </m:rPr>
                          <a:rPr lang="pt-BR" sz="5400" baseline="-25000" dirty="0">
                            <a:solidFill>
                              <a:srgbClr val="002060"/>
                            </a:solidFill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pt-BR" sz="5400" dirty="0">
                            <a:solidFill>
                              <a:srgbClr val="002060"/>
                            </a:solidFill>
                          </a:rPr>
                          <m:t> )</m:t>
                        </m:r>
                      </m:num>
                      <m:den>
                        <m:r>
                          <a:rPr lang="pt-BR" sz="5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  <m:r>
                          <a:rPr lang="pt-BR" sz="5400" b="0" i="1" baseline="-2500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pt-BR" sz="5400" dirty="0">
                    <a:solidFill>
                      <a:srgbClr val="002060"/>
                    </a:solidFill>
                  </a:rPr>
                  <a:t> =</a:t>
                </a:r>
                <a:r>
                  <a:rPr lang="pt-BR" sz="5400" dirty="0">
                    <a:solidFill>
                      <a:srgbClr val="00206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5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5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pt-BR" sz="5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pt-BR" sz="5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  <m:r>
                          <a:rPr lang="pt-BR" sz="5400" i="1" baseline="-250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endParaRPr lang="pt-BR" sz="5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B647D84-712C-4EAF-85AE-45E39C789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" y="4219580"/>
                <a:ext cx="4402136" cy="1584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0591C66-3137-4577-8EE9-F0EC248C5067}"/>
                  </a:ext>
                </a:extLst>
              </p:cNvPr>
              <p:cNvSpPr txBox="1"/>
              <p:nvPr/>
            </p:nvSpPr>
            <p:spPr>
              <a:xfrm>
                <a:off x="6204317" y="2383438"/>
                <a:ext cx="2986780" cy="19800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66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Ε</m:t>
                      </m:r>
                      <m:r>
                        <a:rPr lang="pt-BR" sz="6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6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6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pt-BR" sz="6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pt-BR" sz="6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den>
                      </m:f>
                    </m:oMath>
                  </m:oMathPara>
                </a14:m>
                <a:endParaRPr lang="pt-BR" sz="66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0591C66-3137-4577-8EE9-F0EC248C5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4317" y="2383438"/>
                <a:ext cx="2986780" cy="198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ector: Angulado 10">
            <a:extLst>
              <a:ext uri="{FF2B5EF4-FFF2-40B4-BE49-F238E27FC236}">
                <a16:creationId xmlns:a16="http://schemas.microsoft.com/office/drawing/2014/main" id="{B52542B0-9356-4A93-A959-EE89317DDD3D}"/>
              </a:ext>
            </a:extLst>
          </p:cNvPr>
          <p:cNvCxnSpPr>
            <a:cxnSpLocks/>
            <a:stCxn id="8" idx="3"/>
            <a:endCxn id="9" idx="2"/>
          </p:cNvCxnSpPr>
          <p:nvPr/>
        </p:nvCxnSpPr>
        <p:spPr>
          <a:xfrm flipV="1">
            <a:off x="4592636" y="4363438"/>
            <a:ext cx="3105071" cy="648142"/>
          </a:xfrm>
          <a:prstGeom prst="bentConnector2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23A81F-DAF1-441C-84B9-18FB5592DE91}"/>
              </a:ext>
            </a:extLst>
          </p:cNvPr>
          <p:cNvCxnSpPr>
            <a:cxnSpLocks/>
            <a:stCxn id="7" idx="3"/>
            <a:endCxn id="9" idx="0"/>
          </p:cNvCxnSpPr>
          <p:nvPr/>
        </p:nvCxnSpPr>
        <p:spPr>
          <a:xfrm>
            <a:off x="4592636" y="1684713"/>
            <a:ext cx="3105071" cy="698725"/>
          </a:xfrm>
          <a:prstGeom prst="bentConnector2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5FE684C-4529-4AD9-9FA0-39BA182D13F9}"/>
                  </a:ext>
                </a:extLst>
              </p:cNvPr>
              <p:cNvSpPr txBox="1"/>
              <p:nvPr/>
            </p:nvSpPr>
            <p:spPr>
              <a:xfrm>
                <a:off x="3151777" y="2565351"/>
                <a:ext cx="142943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pt-B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b="1" dirty="0">
                    <a:solidFill>
                      <a:srgbClr val="FF0000"/>
                    </a:solidFill>
                  </a:rPr>
                  <a:t> = Tensão   </a:t>
                </a:r>
              </a:p>
              <a:p>
                <a:r>
                  <a:rPr lang="pt-BR" b="1" dirty="0">
                    <a:solidFill>
                      <a:srgbClr val="FF0000"/>
                    </a:solidFill>
                  </a:rPr>
                  <a:t>F = Força </a:t>
                </a:r>
              </a:p>
              <a:p>
                <a:r>
                  <a:rPr lang="pt-BR" b="1" dirty="0">
                    <a:solidFill>
                      <a:srgbClr val="FF0000"/>
                    </a:solidFill>
                  </a:rPr>
                  <a:t>A = Área</a:t>
                </a:r>
              </a:p>
            </p:txBody>
          </p:sp>
        </mc:Choice>
        <mc:Fallback xmlns="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5FE684C-4529-4AD9-9FA0-39BA182D13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1777" y="2565351"/>
                <a:ext cx="1429430" cy="923330"/>
              </a:xfrm>
              <a:prstGeom prst="rect">
                <a:avLst/>
              </a:prstGeom>
              <a:blipFill>
                <a:blip r:embed="rId5"/>
                <a:stretch>
                  <a:fillRect l="-3404" t="-3974" r="-2128" b="-993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06412694-9802-4BC6-943A-DE42C79054B2}"/>
                  </a:ext>
                </a:extLst>
              </p:cNvPr>
              <p:cNvSpPr txBox="1"/>
              <p:nvPr/>
            </p:nvSpPr>
            <p:spPr>
              <a:xfrm>
                <a:off x="2071161" y="5803580"/>
                <a:ext cx="251004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𝝐</m:t>
                    </m:r>
                    <m:r>
                      <a:rPr lang="pt-BR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b="1" dirty="0">
                    <a:solidFill>
                      <a:srgbClr val="002060"/>
                    </a:solidFill>
                  </a:rPr>
                  <a:t> = Deformação </a:t>
                </a:r>
                <a:endParaRPr lang="pt-BR" b="1" i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pt-BR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𝒍</m:t>
                    </m:r>
                  </m:oMath>
                </a14:m>
                <a:r>
                  <a:rPr lang="pt-BR" b="1" baseline="-25000" dirty="0">
                    <a:solidFill>
                      <a:srgbClr val="002060"/>
                    </a:solidFill>
                  </a:rPr>
                  <a:t>f</a:t>
                </a:r>
                <a:r>
                  <a:rPr lang="el-GR" b="1" dirty="0">
                    <a:solidFill>
                      <a:srgbClr val="002060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pt-BR" b="1" dirty="0">
                    <a:solidFill>
                      <a:srgbClr val="002060"/>
                    </a:solidFill>
                  </a:rPr>
                  <a:t>= comprimento final</a:t>
                </a:r>
                <a:endParaRPr lang="pt-BR" b="1" dirty="0">
                  <a:solidFill>
                    <a:srgbClr val="002060"/>
                  </a:solidFill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pt-BR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𝒍</m:t>
                    </m:r>
                  </m:oMath>
                </a14:m>
                <a:r>
                  <a:rPr lang="pt-BR" b="1" baseline="-25000" dirty="0">
                    <a:solidFill>
                      <a:srgbClr val="002060"/>
                    </a:solidFill>
                  </a:rPr>
                  <a:t>0</a:t>
                </a:r>
                <a:r>
                  <a:rPr lang="pt-BR" b="1" dirty="0">
                    <a:solidFill>
                      <a:srgbClr val="002060"/>
                    </a:solidFill>
                  </a:rPr>
                  <a:t> = comprimento inicial</a:t>
                </a:r>
                <a:endParaRPr lang="pt-BR" b="1" baseline="-25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06412694-9802-4BC6-943A-DE42C7905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1161" y="5803580"/>
                <a:ext cx="2510046" cy="923330"/>
              </a:xfrm>
              <a:prstGeom prst="rect">
                <a:avLst/>
              </a:prstGeom>
              <a:blipFill>
                <a:blip r:embed="rId6"/>
                <a:stretch>
                  <a:fillRect t="-3311" b="-993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72AEFDFF-9FA3-41E6-9894-5BBE94E963A1}"/>
                  </a:ext>
                </a:extLst>
              </p:cNvPr>
              <p:cNvSpPr txBox="1"/>
              <p:nvPr/>
            </p:nvSpPr>
            <p:spPr>
              <a:xfrm>
                <a:off x="8509291" y="4411415"/>
                <a:ext cx="275011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b="1" dirty="0">
                    <a:solidFill>
                      <a:schemeClr val="accent6">
                        <a:lumMod val="50000"/>
                      </a:schemeClr>
                    </a:solidFill>
                  </a:rPr>
                  <a:t>E = Modulo de Elasticidade</a:t>
                </a:r>
              </a:p>
              <a:p>
                <a14:m>
                  <m:oMath xmlns:m="http://schemas.openxmlformats.org/officeDocument/2006/math">
                    <m:r>
                      <a:rPr lang="pt-BR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pt-BR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b="1" dirty="0">
                    <a:solidFill>
                      <a:schemeClr val="accent6">
                        <a:lumMod val="50000"/>
                      </a:schemeClr>
                    </a:solidFill>
                  </a:rPr>
                  <a:t>= Tensão   </a:t>
                </a:r>
              </a:p>
              <a:p>
                <a14:m>
                  <m:oMath xmlns:m="http://schemas.openxmlformats.org/officeDocument/2006/math">
                    <m:r>
                      <a:rPr lang="pt-BR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𝝐</m:t>
                    </m:r>
                    <m:r>
                      <a:rPr lang="pt-BR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b="1" dirty="0">
                    <a:solidFill>
                      <a:schemeClr val="accent6">
                        <a:lumMod val="50000"/>
                      </a:schemeClr>
                    </a:solidFill>
                  </a:rPr>
                  <a:t> = Deformação </a:t>
                </a:r>
                <a:endParaRPr lang="pt-BR" b="1" i="1" dirty="0">
                  <a:solidFill>
                    <a:schemeClr val="accent6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t-BR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72AEFDFF-9FA3-41E6-9894-5BBE94E96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291" y="4411415"/>
                <a:ext cx="2750112" cy="1200329"/>
              </a:xfrm>
              <a:prstGeom prst="rect">
                <a:avLst/>
              </a:prstGeom>
              <a:blipFill>
                <a:blip r:embed="rId7"/>
                <a:stretch>
                  <a:fillRect l="-1996" t="-3046" r="-13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Agrupar 33">
            <a:extLst>
              <a:ext uri="{FF2B5EF4-FFF2-40B4-BE49-F238E27FC236}">
                <a16:creationId xmlns:a16="http://schemas.microsoft.com/office/drawing/2014/main" id="{3B16BAAD-A5C5-48BD-9D01-E30D296734F0}"/>
              </a:ext>
            </a:extLst>
          </p:cNvPr>
          <p:cNvGrpSpPr/>
          <p:nvPr/>
        </p:nvGrpSpPr>
        <p:grpSpPr>
          <a:xfrm>
            <a:off x="9884347" y="1037607"/>
            <a:ext cx="2216166" cy="1995477"/>
            <a:chOff x="7391790" y="832206"/>
            <a:chExt cx="3885810" cy="3276752"/>
          </a:xfrm>
        </p:grpSpPr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83992CFF-DF69-4D85-815B-EC8806C19EDC}"/>
                </a:ext>
              </a:extLst>
            </p:cNvPr>
            <p:cNvGrpSpPr/>
            <p:nvPr/>
          </p:nvGrpSpPr>
          <p:grpSpPr>
            <a:xfrm>
              <a:off x="7391791" y="1143154"/>
              <a:ext cx="3885809" cy="2965804"/>
              <a:chOff x="7391791" y="1143154"/>
              <a:chExt cx="3885809" cy="2965804"/>
            </a:xfrm>
          </p:grpSpPr>
          <p:pic>
            <p:nvPicPr>
              <p:cNvPr id="37" name="Imagem 36">
                <a:extLst>
                  <a:ext uri="{FF2B5EF4-FFF2-40B4-BE49-F238E27FC236}">
                    <a16:creationId xmlns:a16="http://schemas.microsoft.com/office/drawing/2014/main" id="{E00B6687-A8CE-49C9-824B-0CF44CF95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91791" y="1143154"/>
                <a:ext cx="3885809" cy="2965804"/>
              </a:xfrm>
              <a:prstGeom prst="rect">
                <a:avLst/>
              </a:prstGeom>
            </p:spPr>
          </p:pic>
          <p:sp>
            <p:nvSpPr>
              <p:cNvPr id="38" name="Retângulo 37">
                <a:extLst>
                  <a:ext uri="{FF2B5EF4-FFF2-40B4-BE49-F238E27FC236}">
                    <a16:creationId xmlns:a16="http://schemas.microsoft.com/office/drawing/2014/main" id="{F091EDF2-0D1B-4C28-A944-C9E39C8A3D63}"/>
                  </a:ext>
                </a:extLst>
              </p:cNvPr>
              <p:cNvSpPr/>
              <p:nvPr/>
            </p:nvSpPr>
            <p:spPr>
              <a:xfrm>
                <a:off x="9030099" y="3159627"/>
                <a:ext cx="2069234" cy="4548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1200" dirty="0"/>
                  <a:t>ε = (l</a:t>
                </a:r>
                <a:r>
                  <a:rPr lang="pt-BR" sz="500" dirty="0"/>
                  <a:t> </a:t>
                </a:r>
                <a:r>
                  <a:rPr lang="pt-BR" sz="1200" baseline="-25000" dirty="0"/>
                  <a:t>final</a:t>
                </a:r>
                <a:r>
                  <a:rPr lang="pt-BR" sz="1200" dirty="0"/>
                  <a:t> – l</a:t>
                </a:r>
                <a:r>
                  <a:rPr lang="pt-BR" sz="1200" baseline="-25000" dirty="0"/>
                  <a:t>0</a:t>
                </a:r>
                <a:r>
                  <a:rPr lang="pt-BR" sz="1200" dirty="0"/>
                  <a:t>) / l</a:t>
                </a:r>
                <a:r>
                  <a:rPr lang="pt-BR" sz="1200" baseline="-25000" dirty="0"/>
                  <a:t>0</a:t>
                </a:r>
                <a:endParaRPr lang="pt-BR" sz="1200" dirty="0"/>
              </a:p>
            </p:txBody>
          </p:sp>
        </p:grp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F86A3FB1-2F79-4FF6-8BD0-99036FA1DBCA}"/>
                </a:ext>
              </a:extLst>
            </p:cNvPr>
            <p:cNvSpPr/>
            <p:nvPr/>
          </p:nvSpPr>
          <p:spPr>
            <a:xfrm>
              <a:off x="7391790" y="832206"/>
              <a:ext cx="3885808" cy="416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sz="1050" b="1" dirty="0">
                  <a:solidFill>
                    <a:srgbClr val="002060"/>
                  </a:solidFill>
                </a:rPr>
                <a:t>TENSÃO vs. DEFORMAÇÃO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7590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F2127-D69E-4732-978E-BF03DBB4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PROPRIEDADES AVALIDAS  - MODULO DE ELASTICIDADE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195EC3-2E6E-428F-A605-902143B0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EFC738B-DCD4-4C32-8AD7-39AA13403C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77" t="24221" r="13636" b="1967"/>
          <a:stretch/>
        </p:blipFill>
        <p:spPr>
          <a:xfrm>
            <a:off x="573206" y="935777"/>
            <a:ext cx="11191164" cy="52411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5BFC246-1970-4FE7-A68C-5986FB0DF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2307" y="3771900"/>
            <a:ext cx="3488296" cy="3268662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057940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02856-E620-44CD-8CFA-37AF17214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PROPRIEDADES AVALIDAS NO ENSAIO  - DEFORMAÇÃO ELASTICA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DA2C861-0648-48C2-A3FA-A3B89B6EB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77" t="24221" r="13182" b="4040"/>
          <a:stretch/>
        </p:blipFill>
        <p:spPr>
          <a:xfrm>
            <a:off x="296115" y="982639"/>
            <a:ext cx="7781085" cy="5404306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724658-480A-44A6-A17D-0B2629A6A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0501" y="982638"/>
            <a:ext cx="3675384" cy="5404307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t-BR" sz="2400" dirty="0"/>
              <a:t>Para a maioria dos materiais metálicos, o regime elástico persiste apenas até deformações de cerca de 0,2% até 0,5%. 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t-BR" sz="2400" dirty="0"/>
              <a:t>À medida que o material é deformado além, desse ponto, a tensão não é mais proporcional à deformação (lei de </a:t>
            </a:r>
            <a:r>
              <a:rPr lang="pt-BR" sz="2400" dirty="0" err="1"/>
              <a:t>Hooke</a:t>
            </a:r>
            <a:r>
              <a:rPr lang="pt-BR" sz="2400" dirty="0"/>
              <a:t>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t-BR" sz="2400" b="1" dirty="0">
                <a:solidFill>
                  <a:srgbClr val="222222"/>
                </a:solidFill>
              </a:rPr>
              <a:t>Lei de </a:t>
            </a:r>
            <a:r>
              <a:rPr lang="pt-BR" sz="2400" b="1" dirty="0" err="1">
                <a:solidFill>
                  <a:srgbClr val="222222"/>
                </a:solidFill>
              </a:rPr>
              <a:t>Hooke</a:t>
            </a:r>
            <a:r>
              <a:rPr lang="pt-BR" sz="2400" dirty="0">
                <a:solidFill>
                  <a:srgbClr val="222222"/>
                </a:solidFill>
              </a:rPr>
              <a:t> é uma </a:t>
            </a:r>
            <a:r>
              <a:rPr lang="pt-BR" sz="2400" b="1" dirty="0">
                <a:solidFill>
                  <a:srgbClr val="222222"/>
                </a:solidFill>
              </a:rPr>
              <a:t>lei</a:t>
            </a:r>
            <a:r>
              <a:rPr lang="pt-BR" sz="2400" dirty="0">
                <a:solidFill>
                  <a:srgbClr val="222222"/>
                </a:solidFill>
              </a:rPr>
              <a:t> da física que determina </a:t>
            </a:r>
            <a:r>
              <a:rPr lang="pt-BR" sz="2400" b="1" dirty="0">
                <a:solidFill>
                  <a:srgbClr val="FF0000"/>
                </a:solidFill>
              </a:rPr>
              <a:t>a deformação sofrida por um corpo elástico </a:t>
            </a:r>
            <a:r>
              <a:rPr lang="pt-BR" sz="2400" dirty="0">
                <a:solidFill>
                  <a:srgbClr val="222222"/>
                </a:solidFill>
              </a:rPr>
              <a:t>através de uma força.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t-BR" sz="2400" dirty="0">
                <a:solidFill>
                  <a:srgbClr val="222222"/>
                </a:solidFill>
              </a:rPr>
              <a:t>Este feito ocorreu em 1660 pelo físico inglês Robert </a:t>
            </a:r>
            <a:r>
              <a:rPr lang="pt-BR" sz="2400" dirty="0" err="1">
                <a:solidFill>
                  <a:srgbClr val="222222"/>
                </a:solidFill>
              </a:rPr>
              <a:t>Hooke</a:t>
            </a:r>
            <a:r>
              <a:rPr lang="pt-BR" sz="2400" dirty="0">
                <a:solidFill>
                  <a:srgbClr val="222222"/>
                </a:solidFill>
              </a:rPr>
              <a:t> (1635-1703)</a:t>
            </a:r>
          </a:p>
        </p:txBody>
      </p:sp>
    </p:spTree>
    <p:extLst>
      <p:ext uri="{BB962C8B-B14F-4D97-AF65-F5344CB8AC3E}">
        <p14:creationId xmlns:p14="http://schemas.microsoft.com/office/powerpoint/2010/main" val="687788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02856-E620-44CD-8CFA-37AF17214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PROPRIEDADES AVALIDAS NO ENSAIO  - DEFORMAÇÃO ELASTICA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DA2C861-0648-48C2-A3FA-A3B89B6EB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77" t="24221" r="13182" b="4040"/>
          <a:stretch/>
        </p:blipFill>
        <p:spPr>
          <a:xfrm>
            <a:off x="296115" y="982639"/>
            <a:ext cx="7781085" cy="5542852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724658-480A-44A6-A17D-0B2629A6A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0501" y="982639"/>
            <a:ext cx="3675384" cy="365760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BR" sz="2000" b="1" dirty="0"/>
              <a:t>O Módulo de Young </a:t>
            </a:r>
            <a:r>
              <a:rPr lang="pt-BR" sz="2000" dirty="0"/>
              <a:t>é uma propriedade mecânica que define a relação entre tensão (força por unidade de área) e </a:t>
            </a:r>
            <a:r>
              <a:rPr lang="pt-BR" sz="2000" b="1" dirty="0">
                <a:solidFill>
                  <a:srgbClr val="FF0000"/>
                </a:solidFill>
              </a:rPr>
              <a:t>deformação (deformação proporcional) </a:t>
            </a:r>
            <a:r>
              <a:rPr lang="pt-BR" sz="2000" dirty="0"/>
              <a:t>em um material no regime de elasticidade linear de uma deformação uniaxial.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sz="2000" dirty="0"/>
              <a:t>O módulo de Young tem o nome do cientista britânico do século  1810Thomas Young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132BF5AC-08A7-4837-ABCB-ACFD9A260103}"/>
              </a:ext>
            </a:extLst>
          </p:cNvPr>
          <p:cNvSpPr txBox="1">
            <a:spLocks/>
          </p:cNvSpPr>
          <p:nvPr/>
        </p:nvSpPr>
        <p:spPr>
          <a:xfrm>
            <a:off x="8220501" y="4761732"/>
            <a:ext cx="3675384" cy="1763759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sz="2000" b="1" dirty="0"/>
              <a:t>Lei </a:t>
            </a:r>
            <a:r>
              <a:rPr lang="pt-BR" sz="2000" b="1" dirty="0" err="1"/>
              <a:t>Hook</a:t>
            </a:r>
            <a:r>
              <a:rPr lang="pt-BR" sz="2000" b="1" dirty="0"/>
              <a:t> </a:t>
            </a:r>
            <a:r>
              <a:rPr lang="pt-BR" sz="2000" dirty="0"/>
              <a:t> deformação elástica.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2000" b="1" dirty="0"/>
              <a:t>Lei Young :</a:t>
            </a:r>
            <a:r>
              <a:rPr lang="pt-BR" sz="2000" dirty="0"/>
              <a:t> parcela da deformação elástica, que apresenta proporcionalidade entre força de deslocamento</a:t>
            </a:r>
          </a:p>
          <a:p>
            <a:pPr marL="0" indent="0">
              <a:lnSpc>
                <a:spcPct val="100000"/>
              </a:lnSpc>
              <a:buNone/>
            </a:pPr>
            <a:endParaRPr lang="pt-BR" sz="500" b="1" dirty="0"/>
          </a:p>
        </p:txBody>
      </p:sp>
    </p:spTree>
    <p:extLst>
      <p:ext uri="{BB962C8B-B14F-4D97-AF65-F5344CB8AC3E}">
        <p14:creationId xmlns:p14="http://schemas.microsoft.com/office/powerpoint/2010/main" val="1686939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69B6A4-B21B-4F17-A7BB-20E17B5E5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PROPRIEDADES AVALIDAS NO ENSAIO  - ESCOAMENTO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853B48-C6C6-4DA9-B505-7E0F4100D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C751D13-A1C7-47A0-90A5-F51AEDC310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63" t="22007" r="13864" b="1968"/>
          <a:stretch/>
        </p:blipFill>
        <p:spPr>
          <a:xfrm>
            <a:off x="573206" y="839994"/>
            <a:ext cx="11191164" cy="5211329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4A6404E7-7D31-41F4-B200-F55B7C236FA1}"/>
              </a:ext>
            </a:extLst>
          </p:cNvPr>
          <p:cNvSpPr/>
          <p:nvPr/>
        </p:nvSpPr>
        <p:spPr>
          <a:xfrm>
            <a:off x="6446769" y="4555795"/>
            <a:ext cx="2159566" cy="369332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222222"/>
                </a:solidFill>
                <a:latin typeface="Arial" panose="020B0604020202020204" pitchFamily="34" charset="0"/>
              </a:rPr>
              <a:t>bandas de </a:t>
            </a:r>
            <a:r>
              <a:rPr lang="pt-BR" b="1" dirty="0" err="1">
                <a:solidFill>
                  <a:srgbClr val="222222"/>
                </a:solidFill>
                <a:latin typeface="Arial" panose="020B0604020202020204" pitchFamily="34" charset="0"/>
              </a:rPr>
              <a:t>Lüders</a:t>
            </a:r>
            <a:endParaRPr lang="pt-BR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A60157F1-2817-4951-8B53-24962F795A46}"/>
              </a:ext>
            </a:extLst>
          </p:cNvPr>
          <p:cNvCxnSpPr>
            <a:cxnSpLocks/>
            <a:stCxn id="7" idx="1"/>
            <a:endCxn id="15" idx="5"/>
          </p:cNvCxnSpPr>
          <p:nvPr/>
        </p:nvCxnSpPr>
        <p:spPr>
          <a:xfrm flipH="1" flipV="1">
            <a:off x="5480474" y="3928050"/>
            <a:ext cx="966295" cy="812411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ipse 14">
            <a:extLst>
              <a:ext uri="{FF2B5EF4-FFF2-40B4-BE49-F238E27FC236}">
                <a16:creationId xmlns:a16="http://schemas.microsoft.com/office/drawing/2014/main" id="{49264BB5-37E0-48B2-9516-A6610F130C41}"/>
              </a:ext>
            </a:extLst>
          </p:cNvPr>
          <p:cNvSpPr/>
          <p:nvPr/>
        </p:nvSpPr>
        <p:spPr>
          <a:xfrm>
            <a:off x="5149850" y="3579801"/>
            <a:ext cx="387350" cy="407999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97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9AA78C-CBEA-44F3-B79E-6C12F4164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PROPRIEDADES AVALIDAS NO ENSAIO  - ESCOAMENTO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EAA472-17AC-4CBD-8EF5-47E52AEBA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D07BE59-19F6-45F3-AC33-23D5ACF495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50" t="20795" r="12126" b="3428"/>
          <a:stretch/>
        </p:blipFill>
        <p:spPr>
          <a:xfrm>
            <a:off x="573206" y="982639"/>
            <a:ext cx="11191164" cy="519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70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71E9E6B6-1876-4190-9DC4-99B29C616371}"/>
              </a:ext>
            </a:extLst>
          </p:cNvPr>
          <p:cNvSpPr/>
          <p:nvPr/>
        </p:nvSpPr>
        <p:spPr>
          <a:xfrm>
            <a:off x="61894" y="4459054"/>
            <a:ext cx="5573486" cy="293877"/>
          </a:xfrm>
          <a:prstGeom prst="rect">
            <a:avLst/>
          </a:prstGeom>
          <a:gradFill>
            <a:gsLst>
              <a:gs pos="18000">
                <a:schemeClr val="accent4">
                  <a:lumMod val="40000"/>
                  <a:lumOff val="60000"/>
                </a:schemeClr>
              </a:gs>
              <a:gs pos="47000">
                <a:schemeClr val="bg1">
                  <a:alpha val="0"/>
                </a:schemeClr>
              </a:gs>
              <a:gs pos="77000">
                <a:schemeClr val="accent4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869B6A4-B21B-4F17-A7BB-20E17B5E5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PROPRIEDADES AVALIDAS NO ENSAIO  - ESCOAMENTO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853B48-C6C6-4DA9-B505-7E0F4100D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93" y="982638"/>
            <a:ext cx="6834207" cy="5738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222222"/>
                </a:solidFill>
                <a:latin typeface="Arial" panose="020B0604020202020204" pitchFamily="34" charset="0"/>
              </a:rPr>
              <a:t>As bandas de </a:t>
            </a:r>
            <a:r>
              <a:rPr lang="pt-BR" b="1" dirty="0" err="1">
                <a:solidFill>
                  <a:srgbClr val="222222"/>
                </a:solidFill>
                <a:latin typeface="Arial" panose="020B0604020202020204" pitchFamily="34" charset="0"/>
              </a:rPr>
              <a:t>Lüders</a:t>
            </a:r>
            <a:r>
              <a:rPr lang="pt-BR" b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pt-BR" dirty="0">
                <a:solidFill>
                  <a:srgbClr val="222222"/>
                </a:solidFill>
                <a:latin typeface="Arial" panose="020B0604020202020204" pitchFamily="34" charset="0"/>
              </a:rPr>
              <a:t>ou </a:t>
            </a:r>
            <a:r>
              <a:rPr lang="pt-BR" b="1" dirty="0">
                <a:solidFill>
                  <a:srgbClr val="222222"/>
                </a:solidFill>
                <a:latin typeface="Arial" panose="020B0604020202020204" pitchFamily="34" charset="0"/>
              </a:rPr>
              <a:t>bandas de deslizamento</a:t>
            </a:r>
          </a:p>
          <a:p>
            <a:pPr marL="0" indent="0">
              <a:buNone/>
            </a:pPr>
            <a:endParaRPr lang="pt-BR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400" dirty="0">
                <a:solidFill>
                  <a:srgbClr val="222222"/>
                </a:solidFill>
                <a:latin typeface="Arial" panose="020B0604020202020204" pitchFamily="34" charset="0"/>
              </a:rPr>
              <a:t>São bandas localizadas antes da deformação plástica em metais que sofrem tensões de tração, comuns a aços de baixo, o mecanismo que estimula sua aparência é conhecido como " envelhecimento dinâmico da tensão “.</a:t>
            </a:r>
          </a:p>
          <a:p>
            <a:pPr marL="0" indent="0">
              <a:buNone/>
            </a:pPr>
            <a:r>
              <a:rPr lang="pt-BR" sz="2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formação de uma banda de </a:t>
            </a:r>
            <a:r>
              <a:rPr lang="pt-BR" sz="24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Lüders</a:t>
            </a:r>
            <a:r>
              <a:rPr lang="pt-BR" sz="2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i="1" u="sng" dirty="0">
                <a:solidFill>
                  <a:srgbClr val="222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é precedida por um ponto de escoamento</a:t>
            </a:r>
            <a:r>
              <a:rPr lang="pt-BR" sz="2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</a:p>
          <a:p>
            <a:pPr marL="0" indent="0">
              <a:buNone/>
            </a:pPr>
            <a:r>
              <a:rPr lang="pt-BR" sz="2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Então a banda aparece como um evento localizado de uma única banda entre material deformado plasticamente. 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498F2FCB-6C26-488B-8E80-574AE9597E6E}"/>
              </a:ext>
            </a:extLst>
          </p:cNvPr>
          <p:cNvGrpSpPr/>
          <p:nvPr/>
        </p:nvGrpSpPr>
        <p:grpSpPr>
          <a:xfrm>
            <a:off x="6556621" y="982638"/>
            <a:ext cx="5396605" cy="3970318"/>
            <a:chOff x="246744" y="2342387"/>
            <a:chExt cx="5396605" cy="3970318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3E2A7C08-99B1-45EB-88A0-443A8CD94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317" t="41866" r="23238" b="213"/>
            <a:stretch/>
          </p:blipFill>
          <p:spPr>
            <a:xfrm>
              <a:off x="246744" y="2342387"/>
              <a:ext cx="5396605" cy="3970318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6A4FDD1-D687-428D-9178-FE08650F0F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6363" t="22007" r="36720" b="70049"/>
            <a:stretch/>
          </p:blipFill>
          <p:spPr>
            <a:xfrm>
              <a:off x="2044356" y="2385269"/>
              <a:ext cx="3598993" cy="385209"/>
            </a:xfrm>
            <a:prstGeom prst="rect">
              <a:avLst/>
            </a:prstGeom>
          </p:spPr>
        </p:pic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2BA39C19-B323-454A-AA80-99369D7FB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573" y="4772091"/>
            <a:ext cx="2803942" cy="1952455"/>
          </a:xfrm>
          <a:prstGeom prst="rect">
            <a:avLst/>
          </a:prstGeom>
          <a:ln w="57150">
            <a:solidFill>
              <a:schemeClr val="accent4"/>
            </a:solidFill>
          </a:ln>
        </p:spPr>
      </p:pic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CDE784A9-7871-4D31-873A-78433796BE07}"/>
              </a:ext>
            </a:extLst>
          </p:cNvPr>
          <p:cNvCxnSpPr>
            <a:cxnSpLocks/>
            <a:stCxn id="10" idx="0"/>
            <a:endCxn id="16" idx="4"/>
          </p:cNvCxnSpPr>
          <p:nvPr/>
        </p:nvCxnSpPr>
        <p:spPr>
          <a:xfrm flipH="1" flipV="1">
            <a:off x="8605053" y="2760849"/>
            <a:ext cx="465491" cy="2011242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ipse 15">
            <a:extLst>
              <a:ext uri="{FF2B5EF4-FFF2-40B4-BE49-F238E27FC236}">
                <a16:creationId xmlns:a16="http://schemas.microsoft.com/office/drawing/2014/main" id="{34C76E2D-FD1B-4D9E-B0C4-130028C55582}"/>
              </a:ext>
            </a:extLst>
          </p:cNvPr>
          <p:cNvSpPr/>
          <p:nvPr/>
        </p:nvSpPr>
        <p:spPr>
          <a:xfrm>
            <a:off x="8411378" y="2352850"/>
            <a:ext cx="387350" cy="407999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2663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E61FFE-C060-417D-9BE4-BCE42F20F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GRAFICO  DO ENSAIO DE TRAÇÃO – (TENSÃO DEFORMAÇÃO)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F7C263-8B70-4DDC-8C8B-273B154B9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7B83BCB-4FDB-498B-A6D9-8C112F8A0F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51" t="20389" r="14772" b="1"/>
          <a:stretch/>
        </p:blipFill>
        <p:spPr>
          <a:xfrm>
            <a:off x="573206" y="872836"/>
            <a:ext cx="11191164" cy="545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3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495B12-ED26-42C0-9800-E002802F4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ENSAIO DE TRAÇÃO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7F3FDE27-409A-401E-864E-FEFC80B123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516" t="21358" r="14050" b="20496"/>
          <a:stretch/>
        </p:blipFill>
        <p:spPr>
          <a:xfrm>
            <a:off x="573205" y="1011380"/>
            <a:ext cx="10773667" cy="516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94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B79955-95C7-41CF-B9E0-25185EC8A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PROPRIEDADES AVALIDAS – RESISTENCIA A TRAÇÃO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E495C8-9D08-429A-99C1-2BE14D715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E82D35E-B3BA-400C-AEE1-3350B51E5F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27" t="22209" r="13182"/>
          <a:stretch/>
        </p:blipFill>
        <p:spPr>
          <a:xfrm>
            <a:off x="573206" y="982639"/>
            <a:ext cx="11191164" cy="533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849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7054D-DE8E-4073-98B0-B2A50C7FA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ENSAIO DE TRAÇÃO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FCED1E-EEC9-4695-A580-3221508AC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4C87AA7-FB8E-4167-8E0C-4A62D99C1A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18" t="21602" r="12656"/>
          <a:stretch/>
        </p:blipFill>
        <p:spPr>
          <a:xfrm>
            <a:off x="573206" y="982639"/>
            <a:ext cx="11191164" cy="537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32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F7830-3A32-4252-A6C5-5827CFEDA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PROPRIEDADES AVALIDAS NO ENSAIO  - LIMITE A RUPTURA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8BF6EE-F7B1-424D-BE3D-CBED49396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999B53C-B3DB-4768-A814-27C2B6DF87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73" t="24222" r="13068" b="7454"/>
          <a:stretch/>
        </p:blipFill>
        <p:spPr>
          <a:xfrm>
            <a:off x="573206" y="982638"/>
            <a:ext cx="11191164" cy="519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43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0C6810-B780-4C69-9015-2A328BCA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PROPRIEDADES AVALIDAS NO ENSAIO  - ESCOAMENTO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948D2F-0E9C-445C-9CC9-50BF1890B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3EA878C-8CCF-4C40-A3E9-53CE53ED13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63" t="24222" r="13295" b="5511"/>
          <a:stretch/>
        </p:blipFill>
        <p:spPr>
          <a:xfrm>
            <a:off x="573206" y="982639"/>
            <a:ext cx="11191164" cy="519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56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D62C28C8-FE9B-4857-ABEE-D795E53612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0"/>
          <a:stretch/>
        </p:blipFill>
        <p:spPr>
          <a:xfrm>
            <a:off x="207352" y="1354860"/>
            <a:ext cx="3921303" cy="5261696"/>
          </a:xfrm>
          <a:prstGeom prst="rect">
            <a:avLst/>
          </a:prstGeom>
        </p:spPr>
      </p:pic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7EED5D14-8060-49AB-84F5-7DD4CF9027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618" r="7156"/>
          <a:stretch/>
        </p:blipFill>
        <p:spPr>
          <a:xfrm>
            <a:off x="4253345" y="36513"/>
            <a:ext cx="8026615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9650E6D-D3E1-4D7E-A6A9-1407A298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3" y="241445"/>
            <a:ext cx="6179127" cy="90848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pt-BR" sz="3200" dirty="0"/>
              <a:t>Ensaio de Tração: Curva Tensão</a:t>
            </a:r>
            <a:br>
              <a:rPr lang="pt-BR" sz="3200" dirty="0"/>
            </a:br>
            <a:r>
              <a:rPr lang="pt-BR" sz="3200" dirty="0"/>
              <a:t>Deformação Convencional</a:t>
            </a:r>
            <a:endParaRPr lang="pt-BR" sz="3200" b="0" i="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4BB137C-9500-4659-9BD5-7E4A4F95CC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4845"/>
          <a:stretch/>
        </p:blipFill>
        <p:spPr>
          <a:xfrm>
            <a:off x="10943030" y="3291841"/>
            <a:ext cx="1336930" cy="48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320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12E7F4-F073-40AC-BD00-EF9A1F927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PROPRIEDADES AVALIDAS NO ENSAIO  - RESILIÊNCIA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481BF5-7AFA-48AB-888F-DE944DECF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99D4F5-0FC9-46EF-8DBC-C64A49ED7D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92" t="21400" r="13408" b="2822"/>
          <a:stretch/>
        </p:blipFill>
        <p:spPr>
          <a:xfrm>
            <a:off x="573206" y="982639"/>
            <a:ext cx="11191164" cy="519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33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A71FE-856D-496C-B59B-A2123673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Comparação entre materiais dúctil  e frágil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18B78B-EA66-4F0B-8911-BCD2C7B1F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Resultado de imagem para materiais dÃºcteis e frageis">
            <a:extLst>
              <a:ext uri="{FF2B5EF4-FFF2-40B4-BE49-F238E27FC236}">
                <a16:creationId xmlns:a16="http://schemas.microsoft.com/office/drawing/2014/main" id="{16FBC084-6199-4DD8-8324-26A21C9D9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982638"/>
            <a:ext cx="11667414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3621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0A4F5-A48A-4CF1-BB5C-CE94DE574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ENSAIO DE TRAÇÃO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4BA968-5687-44A3-800D-29AE1038A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A65D0B9-2453-4490-8D8E-17AF6742B5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50" t="22411" r="12126" b="9911"/>
          <a:stretch/>
        </p:blipFill>
        <p:spPr>
          <a:xfrm>
            <a:off x="573206" y="982639"/>
            <a:ext cx="11191164" cy="519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187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A9C9AF-484F-433A-898B-EDA9BC38F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ENSAIO DE TRAÇÃO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D55ED9-F9BF-4879-B4B1-878D0699C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D7B4609-ADE0-4818-AA85-2B7C42372C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40" t="20592" r="16819" b="3630"/>
          <a:stretch/>
        </p:blipFill>
        <p:spPr>
          <a:xfrm>
            <a:off x="573206" y="982638"/>
            <a:ext cx="11191164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71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EF5C46-B325-40A2-A58C-D3579AE61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Gráficos resultados do ensaio de tração 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A261CB76-8E97-4930-8713-EC47FA0C8A60}"/>
              </a:ext>
            </a:extLst>
          </p:cNvPr>
          <p:cNvGrpSpPr/>
          <p:nvPr/>
        </p:nvGrpSpPr>
        <p:grpSpPr>
          <a:xfrm>
            <a:off x="419100" y="993978"/>
            <a:ext cx="11000664" cy="5727496"/>
            <a:chOff x="573206" y="868554"/>
            <a:chExt cx="11191164" cy="5989446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28D89DF2-0D76-4B12-8757-984022537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206" y="868554"/>
              <a:ext cx="11191164" cy="5989446"/>
            </a:xfrm>
            <a:prstGeom prst="rect">
              <a:avLst/>
            </a:prstGeom>
          </p:spPr>
        </p:pic>
        <p:sp>
          <p:nvSpPr>
            <p:cNvPr id="7" name="Corda 6">
              <a:extLst>
                <a:ext uri="{FF2B5EF4-FFF2-40B4-BE49-F238E27FC236}">
                  <a16:creationId xmlns:a16="http://schemas.microsoft.com/office/drawing/2014/main" id="{685D243F-2A16-4990-9F33-F782B81027AE}"/>
                </a:ext>
              </a:extLst>
            </p:cNvPr>
            <p:cNvSpPr/>
            <p:nvPr/>
          </p:nvSpPr>
          <p:spPr>
            <a:xfrm rot="17591420">
              <a:off x="3709744" y="5345029"/>
              <a:ext cx="572494" cy="580445"/>
            </a:xfrm>
            <a:prstGeom prst="chord">
              <a:avLst>
                <a:gd name="adj1" fmla="val 18151775"/>
                <a:gd name="adj2" fmla="val 17451274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484D306B-F30B-429C-8DC1-A55455292628}"/>
                </a:ext>
              </a:extLst>
            </p:cNvPr>
            <p:cNvGrpSpPr/>
            <p:nvPr/>
          </p:nvGrpSpPr>
          <p:grpSpPr>
            <a:xfrm>
              <a:off x="7526293" y="5407910"/>
              <a:ext cx="580445" cy="572494"/>
              <a:chOff x="7526293" y="5407910"/>
              <a:chExt cx="580445" cy="572494"/>
            </a:xfrm>
          </p:grpSpPr>
          <p:sp>
            <p:nvSpPr>
              <p:cNvPr id="8" name="Corda 7">
                <a:extLst>
                  <a:ext uri="{FF2B5EF4-FFF2-40B4-BE49-F238E27FC236}">
                    <a16:creationId xmlns:a16="http://schemas.microsoft.com/office/drawing/2014/main" id="{34525BA8-628E-453F-8359-EBFF9BAA0F59}"/>
                  </a:ext>
                </a:extLst>
              </p:cNvPr>
              <p:cNvSpPr/>
              <p:nvPr/>
            </p:nvSpPr>
            <p:spPr>
              <a:xfrm rot="17591420">
                <a:off x="7530269" y="5403934"/>
                <a:ext cx="572494" cy="580445"/>
              </a:xfrm>
              <a:prstGeom prst="chord">
                <a:avLst>
                  <a:gd name="adj1" fmla="val 18151775"/>
                  <a:gd name="adj2" fmla="val 17451274"/>
                </a:avLst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9" name="Corda 8">
                <a:extLst>
                  <a:ext uri="{FF2B5EF4-FFF2-40B4-BE49-F238E27FC236}">
                    <a16:creationId xmlns:a16="http://schemas.microsoft.com/office/drawing/2014/main" id="{BE72D00A-A669-412E-A67F-3F413FE2330E}"/>
                  </a:ext>
                </a:extLst>
              </p:cNvPr>
              <p:cNvSpPr/>
              <p:nvPr/>
            </p:nvSpPr>
            <p:spPr>
              <a:xfrm rot="17591420">
                <a:off x="7629486" y="5484367"/>
                <a:ext cx="381563" cy="386862"/>
              </a:xfrm>
              <a:prstGeom prst="chord">
                <a:avLst>
                  <a:gd name="adj1" fmla="val 18151775"/>
                  <a:gd name="adj2" fmla="val 17451274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B12292B7-DAF5-4915-BE31-AC38E0288A2E}"/>
                </a:ext>
              </a:extLst>
            </p:cNvPr>
            <p:cNvGrpSpPr/>
            <p:nvPr/>
          </p:nvGrpSpPr>
          <p:grpSpPr>
            <a:xfrm>
              <a:off x="9661894" y="5422801"/>
              <a:ext cx="580445" cy="572494"/>
              <a:chOff x="9661894" y="5422801"/>
              <a:chExt cx="580445" cy="572494"/>
            </a:xfrm>
          </p:grpSpPr>
          <p:sp>
            <p:nvSpPr>
              <p:cNvPr id="10" name="Corda 9">
                <a:extLst>
                  <a:ext uri="{FF2B5EF4-FFF2-40B4-BE49-F238E27FC236}">
                    <a16:creationId xmlns:a16="http://schemas.microsoft.com/office/drawing/2014/main" id="{5FB97688-CC9D-4606-9C9E-035A1238105D}"/>
                  </a:ext>
                </a:extLst>
              </p:cNvPr>
              <p:cNvSpPr/>
              <p:nvPr/>
            </p:nvSpPr>
            <p:spPr>
              <a:xfrm rot="17591420">
                <a:off x="9665870" y="5418825"/>
                <a:ext cx="572494" cy="580445"/>
              </a:xfrm>
              <a:prstGeom prst="chord">
                <a:avLst>
                  <a:gd name="adj1" fmla="val 18151775"/>
                  <a:gd name="adj2" fmla="val 17451274"/>
                </a:avLst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1" name="Corda 10">
                <a:extLst>
                  <a:ext uri="{FF2B5EF4-FFF2-40B4-BE49-F238E27FC236}">
                    <a16:creationId xmlns:a16="http://schemas.microsoft.com/office/drawing/2014/main" id="{D262D577-C2DD-4428-AA9E-97304A4C1616}"/>
                  </a:ext>
                </a:extLst>
              </p:cNvPr>
              <p:cNvSpPr/>
              <p:nvPr/>
            </p:nvSpPr>
            <p:spPr>
              <a:xfrm rot="17591420">
                <a:off x="9767107" y="5523100"/>
                <a:ext cx="381563" cy="386862"/>
              </a:xfrm>
              <a:prstGeom prst="chord">
                <a:avLst>
                  <a:gd name="adj1" fmla="val 18151775"/>
                  <a:gd name="adj2" fmla="val 17451274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2" name="Corda 11">
              <a:extLst>
                <a:ext uri="{FF2B5EF4-FFF2-40B4-BE49-F238E27FC236}">
                  <a16:creationId xmlns:a16="http://schemas.microsoft.com/office/drawing/2014/main" id="{1766B715-931D-4BC8-A18F-AFB6C532EE0C}"/>
                </a:ext>
              </a:extLst>
            </p:cNvPr>
            <p:cNvSpPr/>
            <p:nvPr/>
          </p:nvSpPr>
          <p:spPr>
            <a:xfrm rot="17591420">
              <a:off x="6067938" y="5361824"/>
              <a:ext cx="572494" cy="580445"/>
            </a:xfrm>
            <a:prstGeom prst="chord">
              <a:avLst>
                <a:gd name="adj1" fmla="val 18151775"/>
                <a:gd name="adj2" fmla="val 17451274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976E8374-5257-4676-851F-55B6D2DF2BC0}"/>
                </a:ext>
              </a:extLst>
            </p:cNvPr>
            <p:cNvSpPr txBox="1"/>
            <p:nvPr/>
          </p:nvSpPr>
          <p:spPr>
            <a:xfrm>
              <a:off x="4375485" y="1469315"/>
              <a:ext cx="1431266" cy="369332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/>
                <a:t>40850 </a:t>
              </a:r>
              <a:r>
                <a:rPr lang="pt-BR" dirty="0" err="1"/>
                <a:t>kgfN</a:t>
              </a:r>
              <a:endParaRPr lang="pt-BR" dirty="0"/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F6AD469-28BE-4899-A3B9-D02FB8706209}"/>
                </a:ext>
              </a:extLst>
            </p:cNvPr>
            <p:cNvSpPr txBox="1"/>
            <p:nvPr/>
          </p:nvSpPr>
          <p:spPr>
            <a:xfrm>
              <a:off x="6733679" y="1526357"/>
              <a:ext cx="1431266" cy="369332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/>
                <a:t>40350 </a:t>
              </a:r>
              <a:r>
                <a:rPr lang="pt-BR" dirty="0" err="1"/>
                <a:t>kgfN</a:t>
              </a:r>
              <a:endParaRPr lang="pt-BR" dirty="0"/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B5E7423A-F211-4372-8664-4FE454721B2A}"/>
                </a:ext>
              </a:extLst>
            </p:cNvPr>
            <p:cNvSpPr txBox="1"/>
            <p:nvPr/>
          </p:nvSpPr>
          <p:spPr>
            <a:xfrm>
              <a:off x="6736809" y="3761982"/>
              <a:ext cx="2159414" cy="1448338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CP 1</a:t>
              </a:r>
            </a:p>
            <a:p>
              <a:r>
                <a:rPr lang="pt-BR" sz="1200" dirty="0"/>
                <a:t>Diâmetro inicial; 6,0 mm</a:t>
              </a:r>
            </a:p>
            <a:p>
              <a:r>
                <a:rPr lang="pt-BR" sz="1200" dirty="0"/>
                <a:t>Diâmetro final; 5,1 mm</a:t>
              </a:r>
            </a:p>
            <a:p>
              <a:endParaRPr lang="pt-BR" sz="1200" dirty="0"/>
            </a:p>
            <a:p>
              <a:r>
                <a:rPr lang="pt-BR" sz="1200" dirty="0"/>
                <a:t>Comprimento inicial; 90,5 mm</a:t>
              </a:r>
            </a:p>
            <a:p>
              <a:endParaRPr lang="pt-BR" sz="1200" dirty="0"/>
            </a:p>
            <a:p>
              <a:r>
                <a:rPr lang="pt-BR" sz="1200" dirty="0"/>
                <a:t>Força ruptura: 28450 </a:t>
              </a:r>
              <a:r>
                <a:rPr lang="pt-BR" sz="1200" dirty="0" err="1"/>
                <a:t>kgfN</a:t>
              </a:r>
              <a:endParaRPr lang="pt-BR" sz="1200" dirty="0"/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893C3FD5-6EC6-469F-879C-CF0F4364CE2D}"/>
                </a:ext>
              </a:extLst>
            </p:cNvPr>
            <p:cNvSpPr txBox="1"/>
            <p:nvPr/>
          </p:nvSpPr>
          <p:spPr>
            <a:xfrm>
              <a:off x="9341557" y="4013322"/>
              <a:ext cx="1980107" cy="1448338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ctr"/>
            </a:lstStyle>
            <a:p>
              <a:pPr algn="l"/>
              <a:r>
                <a:rPr lang="pt-BR" sz="1200" dirty="0"/>
                <a:t>CP  2</a:t>
              </a:r>
            </a:p>
            <a:p>
              <a:pPr algn="l"/>
              <a:r>
                <a:rPr lang="pt-BR" sz="1200" dirty="0"/>
                <a:t>Diâmetro inicial; 6,5 mm</a:t>
              </a:r>
            </a:p>
            <a:p>
              <a:pPr algn="l"/>
              <a:r>
                <a:rPr lang="pt-BR" sz="1200" dirty="0"/>
                <a:t>Diâmetro final; 5,6 mm</a:t>
              </a:r>
            </a:p>
            <a:p>
              <a:pPr algn="l"/>
              <a:endParaRPr lang="pt-BR" sz="1200" dirty="0"/>
            </a:p>
            <a:p>
              <a:pPr algn="l"/>
              <a:r>
                <a:rPr lang="pt-BR" sz="1200" dirty="0"/>
                <a:t>Comprimento inicial; 90 mm</a:t>
              </a:r>
            </a:p>
            <a:p>
              <a:pPr algn="l"/>
              <a:endParaRPr lang="pt-BR" sz="1200" dirty="0"/>
            </a:p>
            <a:p>
              <a:pPr algn="l"/>
              <a:r>
                <a:rPr lang="pt-BR" sz="1200" dirty="0"/>
                <a:t>Força ruptura: 27750 </a:t>
              </a:r>
              <a:r>
                <a:rPr lang="pt-BR" sz="1200" dirty="0" err="1"/>
                <a:t>kgfN</a:t>
              </a:r>
              <a:endParaRPr lang="pt-BR" sz="1200" dirty="0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8B430C6E-41D6-4311-8590-DB1F6812205F}"/>
                </a:ext>
              </a:extLst>
            </p:cNvPr>
            <p:cNvSpPr/>
            <p:nvPr/>
          </p:nvSpPr>
          <p:spPr>
            <a:xfrm>
              <a:off x="4862948" y="1895689"/>
              <a:ext cx="228170" cy="228170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F572B76E-1F27-46EC-A241-199016EA35F6}"/>
                </a:ext>
              </a:extLst>
            </p:cNvPr>
            <p:cNvSpPr/>
            <p:nvPr/>
          </p:nvSpPr>
          <p:spPr>
            <a:xfrm>
              <a:off x="7816516" y="3563010"/>
              <a:ext cx="228170" cy="228170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35ECC7D6-12E3-42AD-BE01-DF9891210203}"/>
                </a:ext>
              </a:extLst>
            </p:cNvPr>
            <p:cNvSpPr/>
            <p:nvPr/>
          </p:nvSpPr>
          <p:spPr>
            <a:xfrm>
              <a:off x="6662660" y="1837628"/>
              <a:ext cx="228170" cy="22817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CBAD081F-5E31-4798-911C-7927FFD62B3E}"/>
                </a:ext>
              </a:extLst>
            </p:cNvPr>
            <p:cNvSpPr/>
            <p:nvPr/>
          </p:nvSpPr>
          <p:spPr>
            <a:xfrm>
              <a:off x="9823273" y="3749192"/>
              <a:ext cx="228170" cy="22817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086272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EF830-2042-4795-B68A-DA6F80490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06" y="136525"/>
            <a:ext cx="10140287" cy="799989"/>
          </a:xfrm>
        </p:spPr>
        <p:txBody>
          <a:bodyPr>
            <a:normAutofit fontScale="90000"/>
          </a:bodyPr>
          <a:lstStyle/>
          <a:p>
            <a:r>
              <a:rPr lang="pt-BR" dirty="0"/>
              <a:t>ENSAIO DE TRAÇÃO: RELATÓRIO 1 </a:t>
            </a:r>
            <a:br>
              <a:rPr lang="pt-BR" dirty="0"/>
            </a:br>
            <a:r>
              <a:rPr lang="pt-BR" dirty="0"/>
              <a:t>Parte 1  - Inclusão dos dados obtidos no ensaio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0AA161C-C7EC-415A-97E2-6E86670052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003" r="7105"/>
          <a:stretch/>
        </p:blipFill>
        <p:spPr>
          <a:xfrm>
            <a:off x="581887" y="936515"/>
            <a:ext cx="10515600" cy="573883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7BE29C6-1D77-433E-8972-511E73C43863}"/>
              </a:ext>
            </a:extLst>
          </p:cNvPr>
          <p:cNvSpPr txBox="1"/>
          <p:nvPr/>
        </p:nvSpPr>
        <p:spPr>
          <a:xfrm rot="524569">
            <a:off x="8316776" y="1960508"/>
            <a:ext cx="2903228" cy="329320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pt-BR" sz="1600" b="1" dirty="0">
              <a:solidFill>
                <a:srgbClr val="002060"/>
              </a:solidFill>
            </a:endParaRPr>
          </a:p>
          <a:p>
            <a:pPr algn="ctr"/>
            <a:r>
              <a:rPr lang="pt-BR" sz="1600" b="1" u="sng" dirty="0">
                <a:solidFill>
                  <a:srgbClr val="002060"/>
                </a:solidFill>
              </a:rPr>
              <a:t>RESULTADO DO ENSAIO CP1  </a:t>
            </a:r>
          </a:p>
          <a:p>
            <a:pPr algn="ctr"/>
            <a:r>
              <a:rPr lang="pt-BR" sz="1600" b="1" dirty="0">
                <a:solidFill>
                  <a:srgbClr val="002060"/>
                </a:solidFill>
              </a:rPr>
              <a:t>Dados obtidos no ensaio</a:t>
            </a:r>
          </a:p>
          <a:p>
            <a:endParaRPr lang="pt-BR" sz="1600" b="1" dirty="0">
              <a:solidFill>
                <a:srgbClr val="002060"/>
              </a:solidFill>
            </a:endParaRPr>
          </a:p>
          <a:p>
            <a:pPr>
              <a:tabLst>
                <a:tab pos="33242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Diâmetro Inicial;	6,0 mm</a:t>
            </a:r>
          </a:p>
          <a:p>
            <a:pPr>
              <a:tabLst>
                <a:tab pos="33242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Diâmetro Final; 	5,1 mm            </a:t>
            </a:r>
          </a:p>
          <a:p>
            <a:endParaRPr lang="pt-BR" sz="1600" b="1" dirty="0">
              <a:solidFill>
                <a:srgbClr val="002060"/>
              </a:solidFill>
            </a:endParaRPr>
          </a:p>
          <a:p>
            <a:pPr>
              <a:tabLst>
                <a:tab pos="32226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Comprimento Inicial; 	90,5 mm</a:t>
            </a:r>
          </a:p>
          <a:p>
            <a:pPr>
              <a:tabLst>
                <a:tab pos="32226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Comprimento Final; 	97,9 mm</a:t>
            </a:r>
          </a:p>
          <a:p>
            <a:pPr>
              <a:tabLst>
                <a:tab pos="3222625" algn="r"/>
              </a:tabLst>
            </a:pPr>
            <a:endParaRPr lang="pt-BR" sz="1600" b="1" dirty="0">
              <a:solidFill>
                <a:srgbClr val="002060"/>
              </a:solidFill>
            </a:endParaRPr>
          </a:p>
          <a:p>
            <a:pPr>
              <a:tabLst>
                <a:tab pos="32226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Força de resistência 	40850 </a:t>
            </a:r>
            <a:r>
              <a:rPr lang="pt-BR" sz="1600" b="1" dirty="0" err="1">
                <a:solidFill>
                  <a:srgbClr val="002060"/>
                </a:solidFill>
              </a:rPr>
              <a:t>Kgf.N</a:t>
            </a:r>
            <a:endParaRPr lang="pt-BR" sz="1600" b="1" dirty="0">
              <a:solidFill>
                <a:srgbClr val="002060"/>
              </a:solidFill>
            </a:endParaRPr>
          </a:p>
          <a:p>
            <a:pPr>
              <a:tabLst>
                <a:tab pos="32226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Força de ruptura 	28450 </a:t>
            </a:r>
            <a:r>
              <a:rPr lang="pt-BR" sz="1600" b="1" dirty="0" err="1">
                <a:solidFill>
                  <a:srgbClr val="002060"/>
                </a:solidFill>
              </a:rPr>
              <a:t>Kgf.N</a:t>
            </a:r>
            <a:endParaRPr lang="pt-BR" sz="1600" b="1" dirty="0">
              <a:solidFill>
                <a:srgbClr val="002060"/>
              </a:solidFill>
            </a:endParaRPr>
          </a:p>
          <a:p>
            <a:endParaRPr lang="pt-BR" sz="1600" b="1" dirty="0">
              <a:solidFill>
                <a:srgbClr val="00206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47A8BF1-FE59-4F9B-8CF5-B9D08CFAFFC2}"/>
              </a:ext>
            </a:extLst>
          </p:cNvPr>
          <p:cNvSpPr txBox="1"/>
          <p:nvPr/>
        </p:nvSpPr>
        <p:spPr>
          <a:xfrm flipH="1">
            <a:off x="4807757" y="2520434"/>
            <a:ext cx="117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90,5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CF92536-8C03-4CA8-8E7E-D9DE7B6055D5}"/>
              </a:ext>
            </a:extLst>
          </p:cNvPr>
          <p:cNvSpPr txBox="1"/>
          <p:nvPr/>
        </p:nvSpPr>
        <p:spPr>
          <a:xfrm flipH="1">
            <a:off x="4816994" y="3024604"/>
            <a:ext cx="948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6,0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2E29B80-5F8A-4188-949B-AADFE126980C}"/>
              </a:ext>
            </a:extLst>
          </p:cNvPr>
          <p:cNvSpPr txBox="1"/>
          <p:nvPr/>
        </p:nvSpPr>
        <p:spPr>
          <a:xfrm flipH="1">
            <a:off x="4816994" y="4009790"/>
            <a:ext cx="1393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40850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530D8A5-7361-4BEA-BB42-61A3B8792FCB}"/>
              </a:ext>
            </a:extLst>
          </p:cNvPr>
          <p:cNvSpPr txBox="1"/>
          <p:nvPr/>
        </p:nvSpPr>
        <p:spPr>
          <a:xfrm flipH="1">
            <a:off x="4816994" y="4510957"/>
            <a:ext cx="1393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28450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FF04EBA-0ABC-411E-96B7-1ABEA2D4AFE3}"/>
              </a:ext>
            </a:extLst>
          </p:cNvPr>
          <p:cNvSpPr txBox="1"/>
          <p:nvPr/>
        </p:nvSpPr>
        <p:spPr>
          <a:xfrm flipH="1">
            <a:off x="4185313" y="5499146"/>
            <a:ext cx="3177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97,9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8E7E170-1572-4CA7-BC88-2661C7C02046}"/>
              </a:ext>
            </a:extLst>
          </p:cNvPr>
          <p:cNvSpPr txBox="1"/>
          <p:nvPr/>
        </p:nvSpPr>
        <p:spPr>
          <a:xfrm flipH="1">
            <a:off x="4816994" y="6011337"/>
            <a:ext cx="948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5,1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60BDCDF-D6B0-458E-8BB5-DED96FF2753E}"/>
              </a:ext>
            </a:extLst>
          </p:cNvPr>
          <p:cNvSpPr txBox="1"/>
          <p:nvPr/>
        </p:nvSpPr>
        <p:spPr>
          <a:xfrm flipH="1">
            <a:off x="3115339" y="1031078"/>
            <a:ext cx="913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CP1 - Corpo de prova cilíndrico: </a:t>
            </a:r>
            <a:r>
              <a:rPr lang="pt-BR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 6 mm  x  </a:t>
            </a:r>
            <a:r>
              <a:rPr lang="pt-BR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90,5 mm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04C35E2-6ABC-48AC-9075-3E1CDFD402B6}"/>
              </a:ext>
            </a:extLst>
          </p:cNvPr>
          <p:cNvSpPr txBox="1"/>
          <p:nvPr/>
        </p:nvSpPr>
        <p:spPr>
          <a:xfrm flipH="1">
            <a:off x="3115339" y="1522830"/>
            <a:ext cx="913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Aço 1035</a:t>
            </a:r>
          </a:p>
        </p:txBody>
      </p:sp>
    </p:spTree>
    <p:extLst>
      <p:ext uri="{BB962C8B-B14F-4D97-AF65-F5344CB8AC3E}">
        <p14:creationId xmlns:p14="http://schemas.microsoft.com/office/powerpoint/2010/main" val="937552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EF830-2042-4795-B68A-DA6F80490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162515"/>
            <a:ext cx="10140287" cy="544512"/>
          </a:xfrm>
        </p:spPr>
        <p:txBody>
          <a:bodyPr/>
          <a:lstStyle/>
          <a:p>
            <a:r>
              <a:rPr lang="pt-BR" dirty="0"/>
              <a:t>ENSAIO DE TRAÇÃO: RELATÓRIO 1 - Parte 2</a:t>
            </a: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865A2A5B-2779-481A-8889-DAC26DD03F21}"/>
              </a:ext>
            </a:extLst>
          </p:cNvPr>
          <p:cNvGrpSpPr/>
          <p:nvPr/>
        </p:nvGrpSpPr>
        <p:grpSpPr>
          <a:xfrm>
            <a:off x="124691" y="1012338"/>
            <a:ext cx="12067309" cy="5822066"/>
            <a:chOff x="124691" y="1012338"/>
            <a:chExt cx="12067309" cy="5822066"/>
          </a:xfrm>
        </p:grpSpPr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3907835E-EDF3-419D-A33A-3530FE4460B1}"/>
                </a:ext>
              </a:extLst>
            </p:cNvPr>
            <p:cNvGrpSpPr/>
            <p:nvPr/>
          </p:nvGrpSpPr>
          <p:grpSpPr>
            <a:xfrm>
              <a:off x="124691" y="1012338"/>
              <a:ext cx="12067309" cy="5822066"/>
              <a:chOff x="124691" y="1012338"/>
              <a:chExt cx="12067309" cy="5822066"/>
            </a:xfrm>
          </p:grpSpPr>
          <p:grpSp>
            <p:nvGrpSpPr>
              <p:cNvPr id="3" name="Agrupar 2">
                <a:extLst>
                  <a:ext uri="{FF2B5EF4-FFF2-40B4-BE49-F238E27FC236}">
                    <a16:creationId xmlns:a16="http://schemas.microsoft.com/office/drawing/2014/main" id="{0B8DFE02-92CC-4E97-BC53-3490E382CE92}"/>
                  </a:ext>
                </a:extLst>
              </p:cNvPr>
              <p:cNvGrpSpPr/>
              <p:nvPr/>
            </p:nvGrpSpPr>
            <p:grpSpPr>
              <a:xfrm>
                <a:off x="124691" y="1012338"/>
                <a:ext cx="12067309" cy="5822066"/>
                <a:chOff x="124691" y="1035934"/>
                <a:chExt cx="12067309" cy="5822066"/>
              </a:xfrm>
            </p:grpSpPr>
            <p:pic>
              <p:nvPicPr>
                <p:cNvPr id="7" name="Imagem 6">
                  <a:extLst>
                    <a:ext uri="{FF2B5EF4-FFF2-40B4-BE49-F238E27FC236}">
                      <a16:creationId xmlns:a16="http://schemas.microsoft.com/office/drawing/2014/main" id="{5A8E73CE-1BF4-4F55-BC27-2B467800DC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4691" y="1035934"/>
                  <a:ext cx="12067309" cy="5822066"/>
                </a:xfrm>
                <a:prstGeom prst="rect">
                  <a:avLst/>
                </a:prstGeom>
                <a:solidFill>
                  <a:schemeClr val="bg2"/>
                </a:solidFill>
              </p:spPr>
            </p:pic>
            <p:sp>
              <p:nvSpPr>
                <p:cNvPr id="13" name="CaixaDeTexto 12">
                  <a:extLst>
                    <a:ext uri="{FF2B5EF4-FFF2-40B4-BE49-F238E27FC236}">
                      <a16:creationId xmlns:a16="http://schemas.microsoft.com/office/drawing/2014/main" id="{3900693E-E588-453B-8A20-893089C688D6}"/>
                    </a:ext>
                  </a:extLst>
                </p:cNvPr>
                <p:cNvSpPr txBox="1"/>
                <p:nvPr/>
              </p:nvSpPr>
              <p:spPr>
                <a:xfrm flipH="1">
                  <a:off x="3812431" y="4291896"/>
                  <a:ext cx="15461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600" dirty="0"/>
                    <a:t>|             |</a:t>
                  </a:r>
                </a:p>
              </p:txBody>
            </p:sp>
            <p:sp>
              <p:nvSpPr>
                <p:cNvPr id="23" name="CaixaDeTexto 22">
                  <a:extLst>
                    <a:ext uri="{FF2B5EF4-FFF2-40B4-BE49-F238E27FC236}">
                      <a16:creationId xmlns:a16="http://schemas.microsoft.com/office/drawing/2014/main" id="{D1C7E71C-8931-42BA-AAB3-B154AF4135D2}"/>
                    </a:ext>
                  </a:extLst>
                </p:cNvPr>
                <p:cNvSpPr txBox="1"/>
                <p:nvPr/>
              </p:nvSpPr>
              <p:spPr>
                <a:xfrm flipH="1">
                  <a:off x="3787848" y="3573967"/>
                  <a:ext cx="15461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600" dirty="0"/>
                    <a:t>|             |</a:t>
                  </a:r>
                </a:p>
              </p:txBody>
            </p:sp>
            <p:sp>
              <p:nvSpPr>
                <p:cNvPr id="24" name="CaixaDeTexto 23">
                  <a:extLst>
                    <a:ext uri="{FF2B5EF4-FFF2-40B4-BE49-F238E27FC236}">
                      <a16:creationId xmlns:a16="http://schemas.microsoft.com/office/drawing/2014/main" id="{89E57A19-36E2-4D42-8562-57557347B195}"/>
                    </a:ext>
                  </a:extLst>
                </p:cNvPr>
                <p:cNvSpPr txBox="1"/>
                <p:nvPr/>
              </p:nvSpPr>
              <p:spPr>
                <a:xfrm flipH="1">
                  <a:off x="3812431" y="2879408"/>
                  <a:ext cx="15461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600" dirty="0"/>
                    <a:t>|             |</a:t>
                  </a:r>
                </a:p>
              </p:txBody>
            </p:sp>
          </p:grpSp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25AC255-B47B-47D0-A6B6-51E4E7297491}"/>
                  </a:ext>
                </a:extLst>
              </p:cNvPr>
              <p:cNvSpPr txBox="1"/>
              <p:nvPr/>
            </p:nvSpPr>
            <p:spPr>
              <a:xfrm flipH="1">
                <a:off x="5706511" y="1342559"/>
                <a:ext cx="194617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i="1" u="sng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</a:t>
                </a:r>
                <a:r>
                  <a:rPr lang="pt-BR" sz="2000" b="1" i="1" u="sng" dirty="0">
                    <a:solidFill>
                      <a:srgbClr val="C00000"/>
                    </a:solidFill>
                  </a:rPr>
                  <a:t>  .</a:t>
                </a:r>
                <a:r>
                  <a:rPr lang="pt-BR" sz="2000" b="1" i="1" u="sng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6²</a:t>
                </a:r>
              </a:p>
              <a:p>
                <a:r>
                  <a:rPr lang="pt-BR" sz="2000" b="1" i="1" dirty="0">
                    <a:solidFill>
                      <a:srgbClr val="C00000"/>
                    </a:solidFill>
                  </a:rPr>
                  <a:t>     4</a:t>
                </a:r>
              </a:p>
            </p:txBody>
          </p:sp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BC2EC29-E2EB-4090-80DB-6B42048FE497}"/>
                  </a:ext>
                </a:extLst>
              </p:cNvPr>
              <p:cNvSpPr txBox="1"/>
              <p:nvPr/>
            </p:nvSpPr>
            <p:spPr>
              <a:xfrm flipH="1">
                <a:off x="5597628" y="2087479"/>
                <a:ext cx="24490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Symbol" panose="05050102010706020507" pitchFamily="18" charset="2"/>
                  </a:rPr>
                  <a:t> . </a:t>
                </a:r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5,1²/4 = 20,42</a:t>
                </a:r>
              </a:p>
            </p:txBody>
          </p:sp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5C5D87E-B3B9-4217-9058-9A90C65BCDE1}"/>
                  </a:ext>
                </a:extLst>
              </p:cNvPr>
              <p:cNvSpPr txBox="1"/>
              <p:nvPr/>
            </p:nvSpPr>
            <p:spPr>
              <a:xfrm flipH="1">
                <a:off x="5597628" y="2842485"/>
                <a:ext cx="154612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 i="1" u="sng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97,9 – 90,5</a:t>
                </a:r>
              </a:p>
              <a:p>
                <a:pPr algn="ctr"/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90,5 </a:t>
                </a:r>
              </a:p>
            </p:txBody>
          </p:sp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35BA908A-D6F7-41E1-BF3A-760A227C1A8A}"/>
                  </a:ext>
                </a:extLst>
              </p:cNvPr>
              <p:cNvSpPr txBox="1"/>
              <p:nvPr/>
            </p:nvSpPr>
            <p:spPr>
              <a:xfrm flipH="1">
                <a:off x="7515328" y="2917545"/>
                <a:ext cx="15461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0,0818</a:t>
                </a:r>
              </a:p>
            </p:txBody>
          </p:sp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3B704675-C4F6-46B8-AC7D-BC2795DA9C02}"/>
                  </a:ext>
                </a:extLst>
              </p:cNvPr>
              <p:cNvSpPr txBox="1"/>
              <p:nvPr/>
            </p:nvSpPr>
            <p:spPr>
              <a:xfrm flipH="1">
                <a:off x="6616433" y="3541238"/>
                <a:ext cx="15461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0,0818</a:t>
                </a:r>
              </a:p>
            </p:txBody>
          </p:sp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2E89926-66B3-4977-BDD0-829AC59F04A4}"/>
                  </a:ext>
                </a:extLst>
              </p:cNvPr>
              <p:cNvSpPr txBox="1"/>
              <p:nvPr/>
            </p:nvSpPr>
            <p:spPr>
              <a:xfrm flipH="1">
                <a:off x="9558492" y="3645638"/>
                <a:ext cx="15461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8,2</a:t>
                </a:r>
              </a:p>
            </p:txBody>
          </p:sp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7417E77B-E4E5-4157-B51F-0079787A0156}"/>
                  </a:ext>
                </a:extLst>
              </p:cNvPr>
              <p:cNvSpPr txBox="1"/>
              <p:nvPr/>
            </p:nvSpPr>
            <p:spPr>
              <a:xfrm flipH="1">
                <a:off x="6317349" y="4284276"/>
                <a:ext cx="154612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b="1" i="1" u="sng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(5,1 – 6)  </a:t>
                </a:r>
              </a:p>
              <a:p>
                <a:pPr algn="ctr"/>
                <a:r>
                  <a:rPr lang="pt-BR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</a:t>
                </a:r>
              </a:p>
            </p:txBody>
          </p:sp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35EC824C-353A-43C1-9BD5-B9610521E038}"/>
                  </a:ext>
                </a:extLst>
              </p:cNvPr>
              <p:cNvSpPr txBox="1"/>
              <p:nvPr/>
            </p:nvSpPr>
            <p:spPr>
              <a:xfrm flipH="1">
                <a:off x="9061450" y="4400644"/>
                <a:ext cx="15461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15,0</a:t>
                </a:r>
              </a:p>
            </p:txBody>
          </p:sp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0285D0C0-BCE2-40B6-99B9-C975AA69253B}"/>
                  </a:ext>
                </a:extLst>
              </p:cNvPr>
              <p:cNvSpPr txBox="1"/>
              <p:nvPr/>
            </p:nvSpPr>
            <p:spPr>
              <a:xfrm flipH="1">
                <a:off x="8441205" y="5124872"/>
                <a:ext cx="13933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i="1" u="sng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40850</a:t>
                </a:r>
              </a:p>
              <a:p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28,26</a:t>
                </a:r>
              </a:p>
            </p:txBody>
          </p:sp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BD7531AA-8799-4D5A-9487-214F0A7998BA}"/>
                  </a:ext>
                </a:extLst>
              </p:cNvPr>
              <p:cNvSpPr txBox="1"/>
              <p:nvPr/>
            </p:nvSpPr>
            <p:spPr>
              <a:xfrm flipH="1">
                <a:off x="8441205" y="5987599"/>
                <a:ext cx="13933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i="1" u="sng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28450</a:t>
                </a:r>
              </a:p>
              <a:p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28,26</a:t>
                </a:r>
              </a:p>
            </p:txBody>
          </p:sp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4E391F86-1C7B-4A43-806F-91E3BF28C0C0}"/>
                  </a:ext>
                </a:extLst>
              </p:cNvPr>
              <p:cNvSpPr txBox="1"/>
              <p:nvPr/>
            </p:nvSpPr>
            <p:spPr>
              <a:xfrm flipH="1">
                <a:off x="10407961" y="5145079"/>
                <a:ext cx="13933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1445,5</a:t>
                </a:r>
              </a:p>
            </p:txBody>
          </p:sp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BA126D61-0686-4CD3-AF56-A220497ABDBD}"/>
                  </a:ext>
                </a:extLst>
              </p:cNvPr>
              <p:cNvSpPr txBox="1"/>
              <p:nvPr/>
            </p:nvSpPr>
            <p:spPr>
              <a:xfrm flipH="1">
                <a:off x="10331553" y="6046779"/>
                <a:ext cx="13933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1006,72</a:t>
                </a:r>
              </a:p>
            </p:txBody>
          </p:sp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51954E85-7F9C-4F7A-AC4E-F79F79B6A18A}"/>
                  </a:ext>
                </a:extLst>
              </p:cNvPr>
              <p:cNvSpPr txBox="1"/>
              <p:nvPr/>
            </p:nvSpPr>
            <p:spPr>
              <a:xfrm flipH="1">
                <a:off x="6416408" y="1412724"/>
                <a:ext cx="12362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Symbol" panose="05050102010706020507" pitchFamily="18" charset="2"/>
                  </a:rPr>
                  <a:t> </a:t>
                </a:r>
                <a:r>
                  <a:rPr lang="pt-BR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 28,26</a:t>
                </a:r>
              </a:p>
            </p:txBody>
          </p:sp>
        </p:grp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0860E9F8-1061-4693-8054-D96544FB694C}"/>
                </a:ext>
              </a:extLst>
            </p:cNvPr>
            <p:cNvSpPr txBox="1"/>
            <p:nvPr/>
          </p:nvSpPr>
          <p:spPr>
            <a:xfrm>
              <a:off x="152400" y="6057900"/>
              <a:ext cx="3982030" cy="338554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pt-BR" sz="1600" dirty="0"/>
                <a:t>Limite de Ruptura = Tensão de Ruptura=</a:t>
              </a:r>
            </a:p>
          </p:txBody>
        </p:sp>
      </p:grp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F650171-45C3-4023-89A6-76AB9B37E7B7}"/>
              </a:ext>
            </a:extLst>
          </p:cNvPr>
          <p:cNvSpPr txBox="1"/>
          <p:nvPr/>
        </p:nvSpPr>
        <p:spPr>
          <a:xfrm rot="524569">
            <a:off x="9380019" y="1255348"/>
            <a:ext cx="2455105" cy="249299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pt-BR" sz="1200" b="1" dirty="0"/>
          </a:p>
          <a:p>
            <a:pPr algn="ctr"/>
            <a:r>
              <a:rPr lang="pt-BR" sz="1200" b="1" u="sng" dirty="0"/>
              <a:t>RESULTADO DO ENSAIO  </a:t>
            </a:r>
          </a:p>
          <a:p>
            <a:pPr algn="ctr"/>
            <a:r>
              <a:rPr lang="pt-BR" sz="1200" b="1" dirty="0"/>
              <a:t>Dados obtidos no ensaio</a:t>
            </a:r>
          </a:p>
          <a:p>
            <a:endParaRPr lang="pt-BR" sz="1200" b="1" dirty="0"/>
          </a:p>
          <a:p>
            <a:pPr>
              <a:tabLst>
                <a:tab pos="3324225" algn="r"/>
              </a:tabLst>
            </a:pPr>
            <a:r>
              <a:rPr lang="pt-BR" sz="1200" b="1" dirty="0"/>
              <a:t>Diâmetro Inicial;	6,0 mm</a:t>
            </a:r>
          </a:p>
          <a:p>
            <a:pPr>
              <a:tabLst>
                <a:tab pos="3324225" algn="r"/>
              </a:tabLst>
            </a:pPr>
            <a:r>
              <a:rPr lang="pt-BR" sz="1200" b="1" dirty="0"/>
              <a:t>Diâmetro Final; 	5,1 mm            </a:t>
            </a:r>
          </a:p>
          <a:p>
            <a:endParaRPr lang="pt-BR" sz="1200" b="1" dirty="0"/>
          </a:p>
          <a:p>
            <a:pPr>
              <a:tabLst>
                <a:tab pos="3222625" algn="r"/>
              </a:tabLst>
            </a:pPr>
            <a:r>
              <a:rPr lang="pt-BR" sz="1200" b="1" dirty="0"/>
              <a:t>Comprimento Inicial; 	90,5 mm</a:t>
            </a:r>
          </a:p>
          <a:p>
            <a:pPr>
              <a:tabLst>
                <a:tab pos="3222625" algn="r"/>
              </a:tabLst>
            </a:pPr>
            <a:r>
              <a:rPr lang="pt-BR" sz="1200" b="1" dirty="0"/>
              <a:t>Comprimento Final; 	97,9 mm</a:t>
            </a:r>
          </a:p>
          <a:p>
            <a:pPr>
              <a:tabLst>
                <a:tab pos="3222625" algn="r"/>
              </a:tabLst>
            </a:pPr>
            <a:endParaRPr lang="pt-BR" sz="1200" b="1" dirty="0"/>
          </a:p>
          <a:p>
            <a:pPr>
              <a:tabLst>
                <a:tab pos="3222625" algn="r"/>
              </a:tabLst>
            </a:pPr>
            <a:r>
              <a:rPr lang="pt-BR" sz="1200" b="1" dirty="0"/>
              <a:t>Força de resistência 	40850 </a:t>
            </a:r>
            <a:r>
              <a:rPr lang="pt-BR" sz="1200" b="1" dirty="0" err="1"/>
              <a:t>Kgf.N</a:t>
            </a:r>
            <a:endParaRPr lang="pt-BR" sz="1200" b="1" dirty="0"/>
          </a:p>
          <a:p>
            <a:pPr>
              <a:tabLst>
                <a:tab pos="3222625" algn="r"/>
              </a:tabLst>
            </a:pPr>
            <a:r>
              <a:rPr lang="pt-BR" sz="1200" b="1" dirty="0"/>
              <a:t>Força de ruptura 	28450 </a:t>
            </a:r>
            <a:r>
              <a:rPr lang="pt-BR" sz="1200" b="1" dirty="0" err="1"/>
              <a:t>Kgf.N</a:t>
            </a:r>
            <a:endParaRPr lang="pt-BR" sz="1200" b="1" dirty="0"/>
          </a:p>
          <a:p>
            <a:endParaRPr lang="pt-BR" sz="1200" b="1" dirty="0"/>
          </a:p>
        </p:txBody>
      </p:sp>
    </p:spTree>
    <p:extLst>
      <p:ext uri="{BB962C8B-B14F-4D97-AF65-F5344CB8AC3E}">
        <p14:creationId xmlns:p14="http://schemas.microsoft.com/office/powerpoint/2010/main" val="3052960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854514-2655-4834-89C8-F8EA62023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Ensaio de tração – Exercício </a:t>
            </a: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5DF3D54A-F246-459D-8ECA-7AE2BB321CD3}"/>
              </a:ext>
            </a:extLst>
          </p:cNvPr>
          <p:cNvGrpSpPr/>
          <p:nvPr/>
        </p:nvGrpSpPr>
        <p:grpSpPr>
          <a:xfrm>
            <a:off x="573205" y="681039"/>
            <a:ext cx="10140287" cy="6048738"/>
            <a:chOff x="573206" y="982639"/>
            <a:chExt cx="11045588" cy="5747138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B9E2E272-FCB7-4C55-9112-FC30071FCB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" r="-1739"/>
            <a:stretch/>
          </p:blipFill>
          <p:spPr>
            <a:xfrm>
              <a:off x="573206" y="982639"/>
              <a:ext cx="11045588" cy="5747138"/>
            </a:xfrm>
            <a:prstGeom prst="rect">
              <a:avLst/>
            </a:prstGeom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B5093C2A-686D-46C6-ABF9-071ECE24915E}"/>
                </a:ext>
              </a:extLst>
            </p:cNvPr>
            <p:cNvSpPr txBox="1"/>
            <p:nvPr/>
          </p:nvSpPr>
          <p:spPr>
            <a:xfrm flipH="1">
              <a:off x="2101244" y="2795621"/>
              <a:ext cx="7268419" cy="3596893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BR" sz="2000" b="1" i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anose="05050102010706020507" pitchFamily="18" charset="2"/>
                </a:rPr>
                <a:t>Exercício:</a:t>
              </a:r>
            </a:p>
            <a:p>
              <a:endParaRPr lang="pt-BR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endParaRPr>
            </a:p>
            <a:p>
              <a:r>
                <a:rPr lang="pt-BR" sz="2000" b="1" i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anose="05050102010706020507" pitchFamily="18" charset="2"/>
                </a:rPr>
                <a:t>Um ensaio de tração foi realizado e obteve-se este gráfico</a:t>
              </a:r>
            </a:p>
            <a:p>
              <a:endParaRPr lang="pt-BR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endParaRPr>
            </a:p>
            <a:p>
              <a:r>
                <a:rPr lang="pt-BR" sz="2000" b="1" i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anose="05050102010706020507" pitchFamily="18" charset="2"/>
                </a:rPr>
                <a:t>Com base neste gráfico calcule os tópicos seguintes</a:t>
              </a:r>
            </a:p>
            <a:p>
              <a:endParaRPr lang="pt-BR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endParaRPr>
            </a:p>
            <a:p>
              <a:pPr marL="342900" indent="-165100">
                <a:buFont typeface="Arial" panose="020B0604020202020204" pitchFamily="34" charset="0"/>
                <a:buChar char="•"/>
              </a:pPr>
              <a:r>
                <a:rPr lang="pt-BR" sz="2000" b="1" i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anose="05050102010706020507" pitchFamily="18" charset="2"/>
                </a:rPr>
                <a:t>Estricção percentual</a:t>
              </a:r>
            </a:p>
            <a:p>
              <a:pPr marL="342900" indent="-165100">
                <a:buFont typeface="Arial" panose="020B0604020202020204" pitchFamily="34" charset="0"/>
                <a:buChar char="•"/>
              </a:pPr>
              <a:r>
                <a:rPr lang="pt-BR" sz="2000" b="1" i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anose="05050102010706020507" pitchFamily="18" charset="2"/>
                </a:rPr>
                <a:t>Alongamento percentual</a:t>
              </a:r>
            </a:p>
            <a:p>
              <a:pPr marL="342900" indent="-165100">
                <a:buFont typeface="Arial" panose="020B0604020202020204" pitchFamily="34" charset="0"/>
                <a:buChar char="•"/>
              </a:pPr>
              <a:r>
                <a:rPr lang="pt-BR" sz="2000" b="1" i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anose="05050102010706020507" pitchFamily="18" charset="2"/>
                </a:rPr>
                <a:t>Tensão de ruptura</a:t>
              </a:r>
            </a:p>
            <a:p>
              <a:pPr marL="342900" indent="-165100">
                <a:buFont typeface="Arial" panose="020B0604020202020204" pitchFamily="34" charset="0"/>
                <a:buChar char="•"/>
              </a:pPr>
              <a:r>
                <a:rPr lang="pt-BR" sz="2000" b="1" i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anose="05050102010706020507" pitchFamily="18" charset="2"/>
                </a:rPr>
                <a:t>Tensão de Resistencia</a:t>
              </a:r>
            </a:p>
            <a:p>
              <a:pPr marL="342900" indent="-165100">
                <a:buFont typeface="Arial" panose="020B0604020202020204" pitchFamily="34" charset="0"/>
                <a:buChar char="•"/>
              </a:pPr>
              <a:endParaRPr lang="pt-BR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endParaRPr>
            </a:p>
            <a:p>
              <a:pPr marL="177800"/>
              <a:r>
                <a:rPr lang="pt-BR" sz="2000" b="1" i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anose="05050102010706020507" pitchFamily="18" charset="2"/>
                </a:rPr>
                <a:t>Utilize o formulário para a obtenção dos tópicos acima</a:t>
              </a: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9E68D5EC-F81B-4B85-B008-4EF0BF0B6389}"/>
                </a:ext>
              </a:extLst>
            </p:cNvPr>
            <p:cNvSpPr txBox="1"/>
            <p:nvPr/>
          </p:nvSpPr>
          <p:spPr>
            <a:xfrm flipH="1">
              <a:off x="10465114" y="5976839"/>
              <a:ext cx="8621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i="1" dirty="0">
                  <a:solidFill>
                    <a:srgbClr val="002060"/>
                  </a:solidFill>
                  <a:sym typeface="Symbol" panose="05050102010706020507" pitchFamily="18" charset="2"/>
                </a:rPr>
                <a:t>mm</a:t>
              </a:r>
            </a:p>
            <a:p>
              <a:endParaRPr lang="pt-BR" sz="1600" i="1" dirty="0">
                <a:solidFill>
                  <a:srgbClr val="002060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59B148D7-8F6E-48D0-BAFD-9D04E4C36318}"/>
                </a:ext>
              </a:extLst>
            </p:cNvPr>
            <p:cNvSpPr/>
            <p:nvPr/>
          </p:nvSpPr>
          <p:spPr>
            <a:xfrm>
              <a:off x="5969424" y="1829224"/>
              <a:ext cx="227752" cy="227752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C</a:t>
              </a:r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2F400F4C-9713-4345-BB67-9E24D0663640}"/>
                </a:ext>
              </a:extLst>
            </p:cNvPr>
            <p:cNvSpPr/>
            <p:nvPr/>
          </p:nvSpPr>
          <p:spPr>
            <a:xfrm>
              <a:off x="9600461" y="3048424"/>
              <a:ext cx="227752" cy="227752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D</a:t>
              </a:r>
            </a:p>
          </p:txBody>
        </p:sp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id="{EFC83C24-8FA5-4D1B-9C56-48B18E61BB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7917" y="2903561"/>
              <a:ext cx="412068" cy="1185923"/>
            </a:xfrm>
            <a:prstGeom prst="line">
              <a:avLst/>
            </a:prstGeom>
            <a:ln w="28575">
              <a:solidFill>
                <a:srgbClr val="FFFF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6D6B2139-7CC5-4FF5-AFC5-16AB8BB21B56}"/>
                </a:ext>
              </a:extLst>
            </p:cNvPr>
            <p:cNvSpPr/>
            <p:nvPr/>
          </p:nvSpPr>
          <p:spPr>
            <a:xfrm>
              <a:off x="1381548" y="2679332"/>
              <a:ext cx="227752" cy="227752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A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F2BD28C5-96D4-4DC8-AEE9-FD939F1F28D5}"/>
                </a:ext>
              </a:extLst>
            </p:cNvPr>
            <p:cNvSpPr/>
            <p:nvPr/>
          </p:nvSpPr>
          <p:spPr>
            <a:xfrm>
              <a:off x="1652476" y="2419714"/>
              <a:ext cx="227752" cy="227752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B</a:t>
              </a:r>
            </a:p>
          </p:txBody>
        </p: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48B7348D-7972-40CF-8D8C-073111798ECF}"/>
                </a:ext>
              </a:extLst>
            </p:cNvPr>
            <p:cNvCxnSpPr>
              <a:cxnSpLocks/>
              <a:endCxn id="7" idx="2"/>
            </p:cNvCxnSpPr>
            <p:nvPr/>
          </p:nvCxnSpPr>
          <p:spPr>
            <a:xfrm>
              <a:off x="1021906" y="1943100"/>
              <a:ext cx="4947518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6F8CAAC5-499F-46DC-9F44-DC79D1E3E116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1067917" y="2533590"/>
              <a:ext cx="584559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6AF0FB9D-0906-40B0-BE52-E106168B6B13}"/>
                </a:ext>
              </a:extLst>
            </p:cNvPr>
            <p:cNvCxnSpPr>
              <a:cxnSpLocks/>
            </p:cNvCxnSpPr>
            <p:nvPr/>
          </p:nvCxnSpPr>
          <p:spPr>
            <a:xfrm>
              <a:off x="1067917" y="3166210"/>
              <a:ext cx="8646420" cy="0"/>
            </a:xfrm>
            <a:prstGeom prst="line">
              <a:avLst/>
            </a:prstGeom>
            <a:ln w="28575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>
              <a:extLst>
                <a:ext uri="{FF2B5EF4-FFF2-40B4-BE49-F238E27FC236}">
                  <a16:creationId xmlns:a16="http://schemas.microsoft.com/office/drawing/2014/main" id="{3BA0B127-1233-45BE-BE0D-661F29E4B329}"/>
                </a:ext>
              </a:extLst>
            </p:cNvPr>
            <p:cNvCxnSpPr>
              <a:cxnSpLocks/>
            </p:cNvCxnSpPr>
            <p:nvPr/>
          </p:nvCxnSpPr>
          <p:spPr>
            <a:xfrm>
              <a:off x="6100043" y="2056976"/>
              <a:ext cx="0" cy="4468515"/>
            </a:xfrm>
            <a:prstGeom prst="line">
              <a:avLst/>
            </a:prstGeom>
            <a:ln w="28575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ACB4B281-B56E-416F-A289-6C2133B8D33C}"/>
                </a:ext>
              </a:extLst>
            </p:cNvPr>
            <p:cNvCxnSpPr>
              <a:cxnSpLocks/>
            </p:cNvCxnSpPr>
            <p:nvPr/>
          </p:nvCxnSpPr>
          <p:spPr>
            <a:xfrm>
              <a:off x="9714337" y="3048424"/>
              <a:ext cx="0" cy="3477067"/>
            </a:xfrm>
            <a:prstGeom prst="line">
              <a:avLst/>
            </a:prstGeom>
            <a:ln w="28575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>
              <a:extLst>
                <a:ext uri="{FF2B5EF4-FFF2-40B4-BE49-F238E27FC236}">
                  <a16:creationId xmlns:a16="http://schemas.microsoft.com/office/drawing/2014/main" id="{CCCC92B9-7AC9-4E5F-A0EB-CE1AFD4B86FA}"/>
                </a:ext>
              </a:extLst>
            </p:cNvPr>
            <p:cNvCxnSpPr>
              <a:cxnSpLocks/>
            </p:cNvCxnSpPr>
            <p:nvPr/>
          </p:nvCxnSpPr>
          <p:spPr>
            <a:xfrm>
              <a:off x="1768652" y="2594688"/>
              <a:ext cx="0" cy="3781146"/>
            </a:xfrm>
            <a:prstGeom prst="line">
              <a:avLst/>
            </a:prstGeom>
            <a:ln w="28575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>
              <a:extLst>
                <a:ext uri="{FF2B5EF4-FFF2-40B4-BE49-F238E27FC236}">
                  <a16:creationId xmlns:a16="http://schemas.microsoft.com/office/drawing/2014/main" id="{D7D81208-5E3C-4366-8F85-EA338D8FEA65}"/>
                </a:ext>
              </a:extLst>
            </p:cNvPr>
            <p:cNvCxnSpPr>
              <a:cxnSpLocks/>
            </p:cNvCxnSpPr>
            <p:nvPr/>
          </p:nvCxnSpPr>
          <p:spPr>
            <a:xfrm>
              <a:off x="1495424" y="2907084"/>
              <a:ext cx="0" cy="3468750"/>
            </a:xfrm>
            <a:prstGeom prst="line">
              <a:avLst/>
            </a:prstGeom>
            <a:ln w="28575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6098CEA-DE5C-4EC8-BB7B-3AD82F75178C}"/>
              </a:ext>
            </a:extLst>
          </p:cNvPr>
          <p:cNvSpPr txBox="1"/>
          <p:nvPr/>
        </p:nvSpPr>
        <p:spPr>
          <a:xfrm>
            <a:off x="9257768" y="1163126"/>
            <a:ext cx="2964700" cy="280076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pt-BR" sz="1600" b="1" dirty="0">
              <a:solidFill>
                <a:srgbClr val="002060"/>
              </a:solidFill>
            </a:endParaRPr>
          </a:p>
          <a:p>
            <a:pPr algn="ctr"/>
            <a:r>
              <a:rPr lang="pt-BR" sz="1600" b="1" u="sng" dirty="0">
                <a:solidFill>
                  <a:srgbClr val="002060"/>
                </a:solidFill>
              </a:rPr>
              <a:t>RESULTADO DO ENSAIO DO CP1</a:t>
            </a:r>
          </a:p>
          <a:p>
            <a:endParaRPr lang="pt-BR" sz="1600" b="1" dirty="0">
              <a:solidFill>
                <a:srgbClr val="002060"/>
              </a:solidFill>
            </a:endParaRPr>
          </a:p>
          <a:p>
            <a:pPr>
              <a:tabLst>
                <a:tab pos="33242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Diâmetro Inicial;	6,0 mm</a:t>
            </a:r>
          </a:p>
          <a:p>
            <a:pPr>
              <a:tabLst>
                <a:tab pos="33242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Diâmetro Final; 	4,7 mm            </a:t>
            </a:r>
          </a:p>
          <a:p>
            <a:endParaRPr lang="pt-BR" sz="1600" b="1" dirty="0">
              <a:solidFill>
                <a:srgbClr val="002060"/>
              </a:solidFill>
            </a:endParaRPr>
          </a:p>
          <a:p>
            <a:pPr>
              <a:tabLst>
                <a:tab pos="32226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Comprimento Inicial; 	90 mm</a:t>
            </a:r>
          </a:p>
          <a:p>
            <a:pPr>
              <a:tabLst>
                <a:tab pos="32226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Comprimento Final; 	125 mm</a:t>
            </a:r>
          </a:p>
          <a:p>
            <a:pPr>
              <a:tabLst>
                <a:tab pos="3222625" algn="r"/>
              </a:tabLst>
            </a:pPr>
            <a:endParaRPr lang="pt-BR" sz="1600" b="1" dirty="0">
              <a:solidFill>
                <a:srgbClr val="002060"/>
              </a:solidFill>
            </a:endParaRPr>
          </a:p>
          <a:p>
            <a:pPr>
              <a:tabLst>
                <a:tab pos="32226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Força de resistência 	11000 </a:t>
            </a:r>
            <a:r>
              <a:rPr lang="pt-BR" sz="1600" b="1" dirty="0" err="1">
                <a:solidFill>
                  <a:srgbClr val="002060"/>
                </a:solidFill>
              </a:rPr>
              <a:t>Kgf.N</a:t>
            </a:r>
            <a:endParaRPr lang="pt-BR" sz="1600" b="1" dirty="0">
              <a:solidFill>
                <a:srgbClr val="002060"/>
              </a:solidFill>
            </a:endParaRPr>
          </a:p>
          <a:p>
            <a:pPr>
              <a:tabLst>
                <a:tab pos="3222625" algn="r"/>
              </a:tabLst>
            </a:pPr>
            <a:r>
              <a:rPr lang="pt-BR" sz="1600" b="1" dirty="0">
                <a:solidFill>
                  <a:srgbClr val="002060"/>
                </a:solidFill>
              </a:rPr>
              <a:t>Força de ruptura 	4500 </a:t>
            </a:r>
            <a:r>
              <a:rPr lang="pt-BR" sz="1600" b="1" dirty="0" err="1">
                <a:solidFill>
                  <a:srgbClr val="002060"/>
                </a:solidFill>
              </a:rPr>
              <a:t>Kgf.N</a:t>
            </a:r>
            <a:endParaRPr lang="pt-BR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042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1031</Words>
  <Application>Microsoft Office PowerPoint</Application>
  <PresentationFormat>Widescreen</PresentationFormat>
  <Paragraphs>186</Paragraphs>
  <Slides>33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0" baseType="lpstr">
      <vt:lpstr>Arial</vt:lpstr>
      <vt:lpstr>Arial</vt:lpstr>
      <vt:lpstr>Calibri</vt:lpstr>
      <vt:lpstr>Calibri Light</vt:lpstr>
      <vt:lpstr>Cambria Math</vt:lpstr>
      <vt:lpstr>Times New Roman</vt:lpstr>
      <vt:lpstr>Tema do Office</vt:lpstr>
      <vt:lpstr>Curso Modular Técnico Mecânica  Ensaios Mecânicos de Materiais Destrutivas</vt:lpstr>
      <vt:lpstr>ENSAIO DE TRAÇÃO </vt:lpstr>
      <vt:lpstr>TIPOS DE ENSAIOS </vt:lpstr>
      <vt:lpstr>PROPRIEDADE MECANICA DOS AÇOS</vt:lpstr>
      <vt:lpstr>ENSAIO DE TRAÇÃO</vt:lpstr>
      <vt:lpstr>CORPO DE PROVA</vt:lpstr>
      <vt:lpstr>ENSAIO DE TRAÇÃO</vt:lpstr>
      <vt:lpstr>NORMA ABNT PARA CP</vt:lpstr>
      <vt:lpstr>ENSAIO DE TRAÇÃO</vt:lpstr>
      <vt:lpstr>ENSAIO DE TRAÇÃO</vt:lpstr>
      <vt:lpstr>Resumo</vt:lpstr>
      <vt:lpstr>O modulo de Elasticidade </vt:lpstr>
      <vt:lpstr>PROPRIEDADES AVALIDAS  - MODULO DE ELASTICIDADE</vt:lpstr>
      <vt:lpstr>PROPRIEDADES AVALIDAS NO ENSAIO  - DEFORMAÇÃO ELASTICA</vt:lpstr>
      <vt:lpstr>PROPRIEDADES AVALIDAS NO ENSAIO  - DEFORMAÇÃO ELASTICA</vt:lpstr>
      <vt:lpstr>PROPRIEDADES AVALIDAS NO ENSAIO  - ESCOAMENTO</vt:lpstr>
      <vt:lpstr>PROPRIEDADES AVALIDAS NO ENSAIO  - ESCOAMENTO</vt:lpstr>
      <vt:lpstr>PROPRIEDADES AVALIDAS NO ENSAIO  - ESCOAMENTO</vt:lpstr>
      <vt:lpstr>GRAFICO  DO ENSAIO DE TRAÇÃO – (TENSÃO DEFORMAÇÃO)</vt:lpstr>
      <vt:lpstr>ENSAIO DE TRAÇÃO</vt:lpstr>
      <vt:lpstr>PROPRIEDADES AVALIDAS – RESISTENCIA A TRAÇÃO</vt:lpstr>
      <vt:lpstr>ENSAIO DE TRAÇÃO</vt:lpstr>
      <vt:lpstr>PROPRIEDADES AVALIDAS NO ENSAIO  - LIMITE A RUPTURA</vt:lpstr>
      <vt:lpstr>PROPRIEDADES AVALIDAS NO ENSAIO  - ESCOAMENTO</vt:lpstr>
      <vt:lpstr>Ensaio de Tração: Curva Tensão Deformação Convencional</vt:lpstr>
      <vt:lpstr>PROPRIEDADES AVALIDAS NO ENSAIO  - RESILIÊNCIA</vt:lpstr>
      <vt:lpstr>Comparação entre materiais dúctil  e frágil </vt:lpstr>
      <vt:lpstr>ENSAIO DE TRAÇÃO</vt:lpstr>
      <vt:lpstr>ENSAIO DE TRAÇÃO</vt:lpstr>
      <vt:lpstr> Gráficos resultados do ensaio de tração </vt:lpstr>
      <vt:lpstr>ENSAIO DE TRAÇÃO: RELATÓRIO 1  Parte 1  - Inclusão dos dados obtidos no ensaio</vt:lpstr>
      <vt:lpstr>ENSAIO DE TRAÇÃO: RELATÓRIO 1 - Parte 2</vt:lpstr>
      <vt:lpstr>Ensaio de tração – Exercício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/>
  <cp:lastModifiedBy/>
  <cp:revision>145</cp:revision>
  <cp:lastPrinted>2018-08-23T19:19:10Z</cp:lastPrinted>
  <dcterms:created xsi:type="dcterms:W3CDTF">2018-08-23T17:20:45Z</dcterms:created>
  <dcterms:modified xsi:type="dcterms:W3CDTF">2020-06-16T21:31:51Z</dcterms:modified>
</cp:coreProperties>
</file>