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737" r:id="rId2"/>
    <p:sldId id="298" r:id="rId3"/>
    <p:sldId id="758" r:id="rId4"/>
    <p:sldId id="317" r:id="rId5"/>
    <p:sldId id="763" r:id="rId6"/>
    <p:sldId id="759" r:id="rId7"/>
    <p:sldId id="760" r:id="rId8"/>
    <p:sldId id="320" r:id="rId9"/>
    <p:sldId id="740" r:id="rId10"/>
    <p:sldId id="764" r:id="rId11"/>
    <p:sldId id="322" r:id="rId12"/>
    <p:sldId id="258" r:id="rId13"/>
    <p:sldId id="259" r:id="rId14"/>
    <p:sldId id="287" r:id="rId15"/>
    <p:sldId id="283" r:id="rId16"/>
    <p:sldId id="275" r:id="rId17"/>
    <p:sldId id="753" r:id="rId18"/>
    <p:sldId id="751" r:id="rId19"/>
    <p:sldId id="311" r:id="rId20"/>
    <p:sldId id="313" r:id="rId21"/>
    <p:sldId id="312" r:id="rId22"/>
    <p:sldId id="754" r:id="rId23"/>
    <p:sldId id="756" r:id="rId24"/>
    <p:sldId id="755" r:id="rId25"/>
    <p:sldId id="765" r:id="rId26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36" userDrawn="1">
          <p15:clr>
            <a:srgbClr val="A4A3A4"/>
          </p15:clr>
        </p15:guide>
        <p15:guide id="8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9CDF"/>
    <a:srgbClr val="6666FF"/>
    <a:srgbClr val="0000FF"/>
    <a:srgbClr val="213939"/>
    <a:srgbClr val="3E4C5C"/>
    <a:srgbClr val="CCFF66"/>
    <a:srgbClr val="404040"/>
    <a:srgbClr val="14CC2B"/>
    <a:srgbClr val="73FFAB"/>
    <a:srgbClr val="FF5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7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014" y="96"/>
      </p:cViewPr>
      <p:guideLst>
        <p:guide orient="horz" pos="2160"/>
        <p:guide pos="3840"/>
        <p:guide pos="211"/>
        <p:guide pos="7469"/>
        <p:guide orient="horz" pos="436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405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306C3015-08AE-48EA-9F9F-9F6434E99A19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AA7B9372-63AE-4FA5-B4BB-71E5F79BB3A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1933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811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7782A9-43C6-4A13-ACDE-4ACB3C3F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3B4D83-24D2-4F98-A464-B2CB5BD6A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E833B1-5F16-4640-8444-9B4344A4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3092E9-55AA-4C34-9F41-667A02A2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754A50-9F0B-4D3B-B6AE-9D00872E6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384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07A04-128E-469C-83E1-19D5EA33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7F5DA9-C25B-4533-844B-CB658AACA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BE44E9-112B-453F-BCF5-105DF4CE93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EF606C-3B2F-46BD-86D6-16E11BAAF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E3DC3A-4BD4-497E-8069-A565309A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804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25DCE-6255-4B12-A4F3-63A439C86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D0E179-94CA-4695-A2FA-30F991554F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E83061-7B8F-4F8A-8B30-5E103BC6F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F1859C-970F-46A3-964C-A5B1F9E9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17649F-ACDC-4BBA-87F2-EAE700563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2872CC-4309-4358-9368-D5999892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512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8EFB9-0630-454B-93EB-51DC43DD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125289-9A82-448B-BF13-229AA5D30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CBBD8F-9364-42C9-A482-57F1F6727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523254-FBED-4CCC-9673-C85D14C57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B5F8AC-547A-4580-A809-4AEDF4558D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75DB2CF-93D9-444A-909B-8F6FCC88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D6718C-1D44-41B9-B71D-A1666640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33EB4A-85EA-4594-86A0-3FE518037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993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911E7-E6F2-4C4C-978A-8A32BDA42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686F4F-ACA2-4B00-BD0C-83600BB6F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26E4CD-F4C6-412C-8D44-5C337F0E8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4345ADC-5166-4A6F-ADF7-81331D34B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265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6B36B2-ECF2-4D84-8BFD-B9D126C8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E4A6C1B-78F7-4223-9A5B-0FB955AA4226}"/>
              </a:ext>
            </a:extLst>
          </p:cNvPr>
          <p:cNvSpPr txBox="1"/>
          <p:nvPr userDrawn="1"/>
        </p:nvSpPr>
        <p:spPr>
          <a:xfrm>
            <a:off x="255132" y="198283"/>
            <a:ext cx="4114800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em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9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0A2943-6641-4A51-A86A-758EF72C9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58968E-78DF-4197-90B3-8307523B4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6A3BBD3-1135-4B76-BB7F-900393231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E7BD6B-6B95-4FCD-8B9D-E6777A391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7F559C-FF49-4FEB-AD0D-A06FCEC84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DF0B0C-A2A6-4193-933C-FE76E5F16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307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60A00-D3AE-4BA6-B2A6-301D557F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1F8584E-831A-4800-9DB7-8CBC1209B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5CF347-2553-4ADE-9305-5202C1ED2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B6C864-4920-44A9-A5F9-6BF84BDF26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F9808E-EFE7-4617-BC08-8D56933A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EE3769-A807-4DF2-8933-FCE03CC3F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8842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B26CE-0FAD-4926-B5AE-28991E4CD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3F9994-BE33-48BA-959D-5B5D9FDFF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E13B6C-9F0A-455D-96F4-59680B10F7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C1A0FF-F8C5-49C9-B6A0-0DFC24B24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1AF59F-1B90-4392-A581-D67995DD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94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FE7BEB-1765-46E0-B290-6DB314B2A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8A2E2F2-0C66-49D4-9B7B-ED668C9CA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89BD5D-8D0D-4DFB-B222-08440EFE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C11BD8-0FA1-4028-B86B-24449A33161C}" type="datetimeFigureOut">
              <a:rPr lang="pt-BR" smtClean="0"/>
              <a:pPr/>
              <a:t>27/06/2020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243E4D-57CC-4A44-A257-156A9BAEE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37AAE5-2354-414E-9BD7-0EFCF456E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A59DB9-B08C-4515-BDC5-0ABF6A69CEA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077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A0519C-4290-43B8-9A2F-79A2AFCC6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F8D2DC-62C4-4491-8B13-ACB181FF664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C97E30-8560-433C-B52A-A0BA191B76C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5C4E78-673B-493B-9A24-895442BA2C9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>
              <a:latin typeface="Arial" panose="020B0604020202020204" pitchFamily="34" charset="0"/>
            </a:endParaRPr>
          </a:p>
          <a:p>
            <a:pPr>
              <a:defRPr/>
            </a:pPr>
            <a:endParaRPr lang="pt-BR">
              <a:latin typeface="Arial" panose="020B0604020202020204" pitchFamily="34" charset="0"/>
            </a:endParaRPr>
          </a:p>
          <a:p>
            <a:pPr>
              <a:defRPr/>
            </a:pPr>
            <a:r>
              <a:rPr lang="pt-BR">
                <a:latin typeface="Arial" panose="020B0604020202020204" pitchFamily="34" charset="0"/>
              </a:rPr>
              <a:t>ETEC Jorge Street – Prof.: Luiz A. Carnielli</a:t>
            </a:r>
          </a:p>
        </p:txBody>
      </p:sp>
    </p:spTree>
    <p:extLst>
      <p:ext uri="{BB962C8B-B14F-4D97-AF65-F5344CB8AC3E}">
        <p14:creationId xmlns:p14="http://schemas.microsoft.com/office/powerpoint/2010/main" val="1324388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4603C77A-B8A6-423B-AF07-141B28F95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7287D0AC-F106-4FF0-90A3-CA6C13DF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Prof.</a:t>
            </a:r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A78CAAA2-9AE0-420F-B609-5C447874B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0279DF-BAD2-414D-BAEA-97A0A46032A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0665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F5C37273-9B31-4CA9-BE38-09E7BC42EBEB}"/>
              </a:ext>
            </a:extLst>
          </p:cNvPr>
          <p:cNvSpPr txBox="1">
            <a:spLocks/>
          </p:cNvSpPr>
          <p:nvPr userDrawn="1"/>
        </p:nvSpPr>
        <p:spPr>
          <a:xfrm>
            <a:off x="11548872" y="6363648"/>
            <a:ext cx="324000" cy="324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algn="ctr">
              <a:defRPr sz="1000" b="0">
                <a:ln>
                  <a:noFill/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eelawadee" panose="020B0502040204020203" pitchFamily="34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A59DB9-B08C-4515-BDC5-0ABF6A69CEA0}" type="slidenum">
              <a:rPr lang="pt-BR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‹nº›</a:t>
            </a:fld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91E9440-5193-4A66-AD50-4C39635ABCF3}"/>
              </a:ext>
            </a:extLst>
          </p:cNvPr>
          <p:cNvSpPr txBox="1"/>
          <p:nvPr userDrawn="1"/>
        </p:nvSpPr>
        <p:spPr>
          <a:xfrm>
            <a:off x="8616280" y="6376002"/>
            <a:ext cx="2777145" cy="299295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algn="r"/>
            <a:r>
              <a:rPr lang="pt-BR" sz="100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Prof. Luiz A. Carnielli</a:t>
            </a:r>
            <a:endParaRPr lang="pt-BR" sz="1000" b="1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DD628FC-15CF-42BD-A2C8-C82BC1B2903E}"/>
              </a:ext>
            </a:extLst>
          </p:cNvPr>
          <p:cNvSpPr txBox="1"/>
          <p:nvPr userDrawn="1"/>
        </p:nvSpPr>
        <p:spPr>
          <a:xfrm>
            <a:off x="368701" y="6376001"/>
            <a:ext cx="9320892" cy="299295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r>
              <a:rPr lang="pt-BR" sz="100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ETEC Jorge Street | Tecnologia da Qualidade e Produtividade</a:t>
            </a:r>
            <a:endParaRPr lang="pt-BR" sz="1000" b="1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직사각형 1">
            <a:extLst>
              <a:ext uri="{FF2B5EF4-FFF2-40B4-BE49-F238E27FC236}">
                <a16:creationId xmlns:a16="http://schemas.microsoft.com/office/drawing/2014/main" id="{416C7F65-32D2-430E-9231-15EA915A4E37}"/>
              </a:ext>
            </a:extLst>
          </p:cNvPr>
          <p:cNvSpPr/>
          <p:nvPr userDrawn="1"/>
        </p:nvSpPr>
        <p:spPr>
          <a:xfrm>
            <a:off x="203200" y="6630851"/>
            <a:ext cx="11829143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 dirty="0">
              <a:latin typeface="Arial" panose="020B0604020202020204" pitchFamily="34" charset="0"/>
            </a:endParaRPr>
          </a:p>
        </p:txBody>
      </p:sp>
      <p:sp>
        <p:nvSpPr>
          <p:cNvPr id="15" name="직사각형 6">
            <a:extLst>
              <a:ext uri="{FF2B5EF4-FFF2-40B4-BE49-F238E27FC236}">
                <a16:creationId xmlns:a16="http://schemas.microsoft.com/office/drawing/2014/main" id="{A24350B5-4808-495C-BC92-4CE977AA9A0D}"/>
              </a:ext>
            </a:extLst>
          </p:cNvPr>
          <p:cNvSpPr/>
          <p:nvPr userDrawn="1"/>
        </p:nvSpPr>
        <p:spPr>
          <a:xfrm>
            <a:off x="203200" y="181429"/>
            <a:ext cx="11829143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9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Norma_Regulamentadora#NR_11_Transporte.2C_Movimenta.C3.A7.C3.A3o.2C_Armazenagem_e_Manuseio_de_Materiais" TargetMode="External"/><Relationship Id="rId13" Type="http://schemas.openxmlformats.org/officeDocument/2006/relationships/hyperlink" Target="https://pt.wikipedia.org/wiki/Norma_Regulamentadora#NR_20_L.C3.ADquidos_Combust.C3.ADveis_e_Inflam.C3.A1veis" TargetMode="External"/><Relationship Id="rId18" Type="http://schemas.openxmlformats.org/officeDocument/2006/relationships/hyperlink" Target="https://pt.wikipedia.org/wiki/Norma_Regulamentadora#NR_28_Fiscaliza.C3.A7.C3.A3o_e_Penalidades" TargetMode="External"/><Relationship Id="rId3" Type="http://schemas.openxmlformats.org/officeDocument/2006/relationships/hyperlink" Target="https://pt.wikipedia.org/wiki/Norma_Regulamentadora#NR_6_Equipamento_de_Prote.C3.A7.C3.A3o_Individual" TargetMode="External"/><Relationship Id="rId7" Type="http://schemas.openxmlformats.org/officeDocument/2006/relationships/hyperlink" Target="https://pt.wikipedia.org/wiki/Norma_Regulamentadora#NR10_Instala.C3.A7.C3.B5es_e_Servi.C3.A7os_em_Eletricidade" TargetMode="External"/><Relationship Id="rId12" Type="http://schemas.openxmlformats.org/officeDocument/2006/relationships/hyperlink" Target="https://pt.wikipedia.org/wiki/Norma_Regulamentadora#NR_17_Ergonomia" TargetMode="External"/><Relationship Id="rId17" Type="http://schemas.openxmlformats.org/officeDocument/2006/relationships/hyperlink" Target="https://pt.wikipedia.org/wiki/Norma_Regulamentadora#NR_26_Sinaliza.C3.A7.C3.A3o_de_Seguran.C3.A7a" TargetMode="External"/><Relationship Id="rId2" Type="http://schemas.openxmlformats.org/officeDocument/2006/relationships/hyperlink" Target="https://pt.wikipedia.org/wiki/Norma_Regulamentadora#NR_5_Comiss.C3.A3o_Interna_de_Preven.C3.A7.C3.A3o_de_Acidentes_.28CIPA.29" TargetMode="External"/><Relationship Id="rId16" Type="http://schemas.openxmlformats.org/officeDocument/2006/relationships/hyperlink" Target="https://pt.wikipedia.org/wiki/Norma_Regulamentadora#NR_25_Res.C3.ADduos_Industriais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t.wikipedia.org/wiki/Norma_Regulamentadora#NR_9_Programa_de_Preven.C3.A7.C3.A3o_de_Riscos_Ambientais" TargetMode="External"/><Relationship Id="rId11" Type="http://schemas.openxmlformats.org/officeDocument/2006/relationships/hyperlink" Target="https://pt.wikipedia.org/wiki/Norma_Regulamentadora#NR_16_Atividades_e_Opera.C3.A7.C3.B5es_Perigosas" TargetMode="External"/><Relationship Id="rId5" Type="http://schemas.openxmlformats.org/officeDocument/2006/relationships/hyperlink" Target="https://pt.wikipedia.org/wiki/Norma_Regulamentadora#NR_8_Edifica.C3.A7.C3.B5es" TargetMode="External"/><Relationship Id="rId15" Type="http://schemas.openxmlformats.org/officeDocument/2006/relationships/hyperlink" Target="https://pt.wikipedia.org/wiki/Norma_Regulamentadora#NR_24_Condi.C3.A7.C3.B5es_Sanit.C3.A1rias_e_de_Conforto_nos_Locais_de_Trabalho" TargetMode="External"/><Relationship Id="rId10" Type="http://schemas.openxmlformats.org/officeDocument/2006/relationships/hyperlink" Target="https://pt.wikipedia.org/wiki/Norma_Regulamentadora#NR_15_Atividades_e_Opera.C3.A7.C3.B5es_Insalubres" TargetMode="External"/><Relationship Id="rId19" Type="http://schemas.openxmlformats.org/officeDocument/2006/relationships/image" Target="../media/image9.png"/><Relationship Id="rId4" Type="http://schemas.openxmlformats.org/officeDocument/2006/relationships/hyperlink" Target="https://pt.wikipedia.org/wiki/Norma_Regulamentadora#NR_7_Programa_de_Controle_M.C3.A9dico_de_Sa.C3.BAde_Ocupacional" TargetMode="External"/><Relationship Id="rId9" Type="http://schemas.openxmlformats.org/officeDocument/2006/relationships/hyperlink" Target="https://pt.wikipedia.org/wiki/Norma_Regulamentadora#NR_12_Seguran.C3.A7a_no_Trabalho_em_M.C3.A1quinas_e_Equipamentos" TargetMode="External"/><Relationship Id="rId14" Type="http://schemas.openxmlformats.org/officeDocument/2006/relationships/hyperlink" Target="https://pt.wikipedia.org/wiki/Norma_Regulamentadora#NR_23_Prote.C3.A7.C3.A3o_contra_inc.C3.AAndio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psp.mp.br/portal/page/portal/Criminal/Criminal_Juri_Jecrim/Jecrim_Artigos" TargetMode="Externa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mpsp.mp.br/portal/page/portal/Criminal/Criminal_Juri_Jecrim/Jecrim_Artigos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ribrasil.org.br/sites/default/files/uploads/poluicao-do-ar-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7F8DF5D-F743-4E9D-9452-6B02AF91F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24680" y="0"/>
            <a:ext cx="12191999" cy="6858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627AB04-BD25-47BC-986E-E6029ACD437D}"/>
              </a:ext>
            </a:extLst>
          </p:cNvPr>
          <p:cNvSpPr txBox="1"/>
          <p:nvPr/>
        </p:nvSpPr>
        <p:spPr>
          <a:xfrm>
            <a:off x="6212584" y="2318993"/>
            <a:ext cx="5801181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4800" b="1" dirty="0">
                <a:latin typeface="Arial" panose="020B0604020202020204" pitchFamily="34" charset="0"/>
                <a:cs typeface="Arial" panose="020B0604020202020204" pitchFamily="34" charset="0"/>
              </a:rPr>
              <a:t>Manutenção Automotiva</a:t>
            </a:r>
            <a:endParaRPr lang="ko-KR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C629A88-3485-4C2F-895F-F0F46D215A41}"/>
              </a:ext>
            </a:extLst>
          </p:cNvPr>
          <p:cNvSpPr txBox="1"/>
          <p:nvPr/>
        </p:nvSpPr>
        <p:spPr>
          <a:xfrm>
            <a:off x="6212584" y="1412776"/>
            <a:ext cx="5801181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Segurança Ambiental e do Trabalho</a:t>
            </a:r>
          </a:p>
          <a:p>
            <a:r>
              <a:rPr lang="pt-BR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ETEC Jorge Street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0CE89A12-9A96-4F63-8F08-34229A454A17}"/>
              </a:ext>
            </a:extLst>
          </p:cNvPr>
          <p:cNvSpPr txBox="1"/>
          <p:nvPr/>
        </p:nvSpPr>
        <p:spPr>
          <a:xfrm>
            <a:off x="6212584" y="4746630"/>
            <a:ext cx="5801181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Aula 3: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Segurança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Oficina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EE0360C-36AE-4926-B92F-5DB7D97057EC}"/>
              </a:ext>
            </a:extLst>
          </p:cNvPr>
          <p:cNvSpPr txBox="1"/>
          <p:nvPr/>
        </p:nvSpPr>
        <p:spPr>
          <a:xfrm>
            <a:off x="6212584" y="5477162"/>
            <a:ext cx="580118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Prof. Luiz A. Carnielli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64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Responsabilidade Social: Aspectos Ambientais</a:t>
            </a:r>
          </a:p>
        </p:txBody>
      </p:sp>
      <p:sp>
        <p:nvSpPr>
          <p:cNvPr id="9" name="Retângulo 8"/>
          <p:cNvSpPr/>
          <p:nvPr/>
        </p:nvSpPr>
        <p:spPr>
          <a:xfrm>
            <a:off x="5170441" y="1100396"/>
            <a:ext cx="18511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http://www.sebraesp.com.br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081560" y="1412776"/>
            <a:ext cx="802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Geração de Efluentes Líquidos	Contaminação do solo e do lençol freático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Emissões atmosféricas de gases 	Contaminação da atmosfera por gases de efeito estufa (R12, CFC, R134A)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Geração de Resíduos Sólidos	Poluição do solo, rios e córregos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Geração de Ruído		Perturbação da fauna e ciclos naturais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Consumo de Recursos Naturais	Extinção do recurso natural e ambiente natural de flora e fauna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Vazamentos		Contaminação do solo e lençol freático 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743084" y="4162014"/>
            <a:ext cx="4695516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Óleos Lubrificantes usados e o Meio Ambiente</a:t>
            </a:r>
          </a:p>
          <a:p>
            <a:pPr algn="ctr"/>
            <a:r>
              <a:rPr lang="pt-BR" sz="1000" dirty="0"/>
              <a:t>Resolução CONAMA 362/2005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349188" y="4733203"/>
            <a:ext cx="74936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Óleo lubrificante usado é Resíduo Perigoso   </a:t>
            </a:r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  </a:t>
            </a:r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Destinação Final: reciclagem através do </a:t>
            </a:r>
            <a:r>
              <a:rPr lang="pt-BR" sz="1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Rerrefino</a:t>
            </a:r>
            <a:endParaRPr lang="pt-BR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449547" y="4965261"/>
            <a:ext cx="729289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solidFill>
                  <a:srgbClr val="0000FF"/>
                </a:solidFill>
              </a:rPr>
              <a:t>Composição final do óleo usado:</a:t>
            </a:r>
          </a:p>
          <a:p>
            <a:pPr algn="ctr"/>
            <a:r>
              <a:rPr lang="pt-BR" sz="1200" dirty="0"/>
              <a:t>compostos oxigenados (ácidos orgânicos e cetonas)</a:t>
            </a:r>
          </a:p>
          <a:p>
            <a:pPr algn="ctr"/>
            <a:r>
              <a:rPr lang="pt-BR" sz="1200" dirty="0"/>
              <a:t>compostos aromáticos </a:t>
            </a:r>
            <a:r>
              <a:rPr lang="pt-BR" sz="1200" dirty="0" err="1"/>
              <a:t>polinucleares</a:t>
            </a:r>
            <a:r>
              <a:rPr lang="pt-BR" sz="1200" dirty="0"/>
              <a:t> de viscosidade elevada, resinas e lacas</a:t>
            </a:r>
          </a:p>
          <a:p>
            <a:pPr algn="ctr"/>
            <a:r>
              <a:rPr lang="pt-BR" sz="1200" dirty="0"/>
              <a:t>aditivos que foram adicionados ao básico: </a:t>
            </a:r>
            <a:r>
              <a:rPr lang="pt-BR" sz="1200" dirty="0" err="1"/>
              <a:t>anti-oxidantes</a:t>
            </a:r>
            <a:r>
              <a:rPr lang="pt-BR" sz="1200" dirty="0"/>
              <a:t>, anticorrosivos, </a:t>
            </a:r>
            <a:r>
              <a:rPr lang="pt-BR" sz="1200" dirty="0" err="1"/>
              <a:t>anti-ferrugem</a:t>
            </a:r>
            <a:r>
              <a:rPr lang="pt-BR" sz="1200" dirty="0"/>
              <a:t>, </a:t>
            </a:r>
            <a:r>
              <a:rPr lang="pt-BR" sz="1200" dirty="0" err="1"/>
              <a:t>anti-espumantes</a:t>
            </a:r>
            <a:r>
              <a:rPr lang="pt-BR" sz="1200" dirty="0"/>
              <a:t>, </a:t>
            </a:r>
            <a:r>
              <a:rPr lang="pt-BR" sz="1200" dirty="0" err="1"/>
              <a:t>etc</a:t>
            </a:r>
            <a:endParaRPr lang="pt-BR" sz="1200" dirty="0"/>
          </a:p>
          <a:p>
            <a:pPr algn="ctr"/>
            <a:r>
              <a:rPr lang="pt-BR" sz="1200" dirty="0"/>
              <a:t>metais de desgaste dos motores e máquinas lubrificadas: chumbo, cromo, bário e cádmio</a:t>
            </a:r>
          </a:p>
          <a:p>
            <a:pPr algn="ctr"/>
            <a:r>
              <a:rPr lang="pt-BR" sz="1200" dirty="0"/>
              <a:t>contaminantes diversos, como água, combustível não queimado, poeira e outras impurezas</a:t>
            </a:r>
          </a:p>
        </p:txBody>
      </p:sp>
      <p:pic>
        <p:nvPicPr>
          <p:cNvPr id="19" name="Picture 2" descr="http://www.blogdaale.com.br/wp-content/uploads/2015/02/oleo-car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158" y="2780928"/>
            <a:ext cx="1884471" cy="124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4305C13-3A7B-4CAA-A007-252CC6026BA8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F0E3E3F-4E19-4210-8922-F89716FE0429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69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Responsabilidade Social – ABNT NBR 10.004:2004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/>
          <a:srcRect t="10516" b="57367"/>
          <a:stretch/>
        </p:blipFill>
        <p:spPr>
          <a:xfrm>
            <a:off x="2496979" y="1741291"/>
            <a:ext cx="7198043" cy="1571484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5170441" y="1100396"/>
            <a:ext cx="18511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http://www.sebraesp.com.br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418130" y="1392059"/>
            <a:ext cx="3355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FF"/>
                </a:solidFill>
              </a:rPr>
              <a:t>Classificação dos Resíduos Sólidos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4CD46-257D-4A52-B9FA-83FD1C8B1756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DA34F4-9E3A-4116-85EA-D2F51D1F1A4F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VG Resíduos - classificar resíduos sólidos">
            <a:extLst>
              <a:ext uri="{FF2B5EF4-FFF2-40B4-BE49-F238E27FC236}">
                <a16:creationId xmlns:a16="http://schemas.microsoft.com/office/drawing/2014/main" id="{91245A5A-286D-4EF8-8E64-F727AC82A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999" y="3523306"/>
            <a:ext cx="3550227" cy="267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3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Responsabilidade Social – Descarte Correto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/>
          <a:srcRect t="45008"/>
          <a:stretch/>
        </p:blipFill>
        <p:spPr>
          <a:xfrm>
            <a:off x="2496979" y="1601368"/>
            <a:ext cx="7198043" cy="2690731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5170441" y="1100396"/>
            <a:ext cx="18511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http://www.sebraesp.com.br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084880" y="1241328"/>
            <a:ext cx="201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FF"/>
                </a:solidFill>
              </a:rPr>
              <a:t>Cores padronizadas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4CD46-257D-4A52-B9FA-83FD1C8B1756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DA34F4-9E3A-4116-85EA-D2F51D1F1A4F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O descarte de lixo de oficina mecânica">
            <a:extLst>
              <a:ext uri="{FF2B5EF4-FFF2-40B4-BE49-F238E27FC236}">
                <a16:creationId xmlns:a16="http://schemas.microsoft.com/office/drawing/2014/main" id="{8A2C94B3-A493-409F-8F80-0F7069D2E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675" y="4293096"/>
            <a:ext cx="3910265" cy="20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17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Responsabilidade Social – Descarte Correto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4CD46-257D-4A52-B9FA-83FD1C8B1756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DA34F4-9E3A-4116-85EA-D2F51D1F1A4F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E59B2BB-7C59-4955-BA34-FB1DB1583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2001" y="1295374"/>
            <a:ext cx="7088029" cy="442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229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Legislação Ambiental no Brasil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4CD46-257D-4A52-B9FA-83FD1C8B1756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DA34F4-9E3A-4116-85EA-D2F51D1F1A4F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5E3854D-E60E-45CF-B0DD-516305D39A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8" t="17451" r="38778" b="4850"/>
          <a:stretch/>
        </p:blipFill>
        <p:spPr>
          <a:xfrm>
            <a:off x="3553418" y="1046344"/>
            <a:ext cx="5112568" cy="532859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C14E879-6327-43D4-B3B8-C235F85AD7F7}"/>
              </a:ext>
            </a:extLst>
          </p:cNvPr>
          <p:cNvSpPr txBox="1"/>
          <p:nvPr/>
        </p:nvSpPr>
        <p:spPr>
          <a:xfrm>
            <a:off x="3476518" y="214933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48200A-4EEA-469E-B922-D88CA2098AD3}"/>
              </a:ext>
            </a:extLst>
          </p:cNvPr>
          <p:cNvSpPr txBox="1"/>
          <p:nvPr/>
        </p:nvSpPr>
        <p:spPr>
          <a:xfrm>
            <a:off x="3477013" y="251030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6BBB39B-4979-4507-808A-5D19DF9FE3AC}"/>
              </a:ext>
            </a:extLst>
          </p:cNvPr>
          <p:cNvSpPr txBox="1"/>
          <p:nvPr/>
        </p:nvSpPr>
        <p:spPr>
          <a:xfrm>
            <a:off x="3474495" y="307202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000E91F-F6F3-49CE-B0F3-3F6873919C17}"/>
              </a:ext>
            </a:extLst>
          </p:cNvPr>
          <p:cNvSpPr txBox="1"/>
          <p:nvPr/>
        </p:nvSpPr>
        <p:spPr>
          <a:xfrm>
            <a:off x="3478998" y="367797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0D202B-7219-4BB6-A17F-98128FCA10B9}"/>
              </a:ext>
            </a:extLst>
          </p:cNvPr>
          <p:cNvSpPr txBox="1"/>
          <p:nvPr/>
        </p:nvSpPr>
        <p:spPr>
          <a:xfrm>
            <a:off x="3478998" y="427863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CA2F234-213D-4366-9F75-3934128E8D5C}"/>
              </a:ext>
            </a:extLst>
          </p:cNvPr>
          <p:cNvSpPr txBox="1"/>
          <p:nvPr/>
        </p:nvSpPr>
        <p:spPr>
          <a:xfrm>
            <a:off x="3483501" y="523439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67319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Legislação Ambiental no Brasil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4CD46-257D-4A52-B9FA-83FD1C8B1756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DA34F4-9E3A-4116-85EA-D2F51D1F1A4F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5DCFB2-6EF3-4EB8-ADC1-6D50C21F36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98" t="17451" r="37597" b="4850"/>
          <a:stretch/>
        </p:blipFill>
        <p:spPr>
          <a:xfrm>
            <a:off x="3431704" y="1097340"/>
            <a:ext cx="5328592" cy="532859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54C8518-4021-4EAE-9FF6-A76EA9F89B13}"/>
              </a:ext>
            </a:extLst>
          </p:cNvPr>
          <p:cNvSpPr txBox="1"/>
          <p:nvPr/>
        </p:nvSpPr>
        <p:spPr>
          <a:xfrm>
            <a:off x="3427846" y="168482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87EEC9-4F07-45A8-A68D-49A05AA0943D}"/>
              </a:ext>
            </a:extLst>
          </p:cNvPr>
          <p:cNvSpPr txBox="1"/>
          <p:nvPr/>
        </p:nvSpPr>
        <p:spPr>
          <a:xfrm>
            <a:off x="3427846" y="2028878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498DF1C-4E4E-4FB3-9AB8-A90716D813E7}"/>
              </a:ext>
            </a:extLst>
          </p:cNvPr>
          <p:cNvSpPr txBox="1"/>
          <p:nvPr/>
        </p:nvSpPr>
        <p:spPr>
          <a:xfrm>
            <a:off x="3432349" y="237932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BAAEF17-F296-4EE8-ABC7-AA4E8338278E}"/>
              </a:ext>
            </a:extLst>
          </p:cNvPr>
          <p:cNvSpPr txBox="1"/>
          <p:nvPr/>
        </p:nvSpPr>
        <p:spPr>
          <a:xfrm>
            <a:off x="3431704" y="332776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3A13460-E603-417E-8D9C-FE64821EA636}"/>
              </a:ext>
            </a:extLst>
          </p:cNvPr>
          <p:cNvSpPr txBox="1"/>
          <p:nvPr/>
        </p:nvSpPr>
        <p:spPr>
          <a:xfrm>
            <a:off x="3431704" y="367812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5ECDBC8-AB74-45F5-BCC8-5F44F57A5889}"/>
              </a:ext>
            </a:extLst>
          </p:cNvPr>
          <p:cNvSpPr txBox="1"/>
          <p:nvPr/>
        </p:nvSpPr>
        <p:spPr>
          <a:xfrm>
            <a:off x="3436207" y="402843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67CC845-7E43-4D03-9137-884D3AA23E4F}"/>
              </a:ext>
            </a:extLst>
          </p:cNvPr>
          <p:cNvSpPr txBox="1"/>
          <p:nvPr/>
        </p:nvSpPr>
        <p:spPr>
          <a:xfrm>
            <a:off x="3431704" y="438356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120C1C2-DF81-4169-9A45-E89E52516BC4}"/>
              </a:ext>
            </a:extLst>
          </p:cNvPr>
          <p:cNvSpPr txBox="1"/>
          <p:nvPr/>
        </p:nvSpPr>
        <p:spPr>
          <a:xfrm>
            <a:off x="3431704" y="508518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13771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18819" y="706405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Responsabilidade Social: Segurança do Trabalho</a:t>
            </a:r>
          </a:p>
        </p:txBody>
      </p:sp>
      <p:sp>
        <p:nvSpPr>
          <p:cNvPr id="2" name="Retângulo 1"/>
          <p:cNvSpPr/>
          <p:nvPr/>
        </p:nvSpPr>
        <p:spPr>
          <a:xfrm>
            <a:off x="1802780" y="3071395"/>
            <a:ext cx="858643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5 Comissão Interna de Prevenção de Acidentes (CIPA)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6 Equipamento de Proteção Individual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7 Programa de Controle Médico de Saúde Ocupacional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8 Edificações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9 Programa de Prevenção de Riscos Ambientais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NR10 Instalações e Serviços em Eletricidade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11 Transporte, Movimentação, Armazenagem e Manuseio de Materiais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12 Segurança no Trabalho em Máquinas e Equipamentos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15 Atividades e Operações Insalubres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16 Atividades e Operações Perigosas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17 Ergonomia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20 Líquidos Combustíveis e Inflamáveis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23 Proteção contra incêndios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24 Condições Sanitárias e de Conforto nos Locais de Trabalho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25 Resíduos Industriais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26 Sinalização de Segurança</a:t>
            </a:r>
            <a:endParaRPr lang="pt-BR" sz="1200" dirty="0">
              <a:latin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 28 Fiscalização e Penalidades</a:t>
            </a:r>
            <a:endParaRPr lang="pt-BR" sz="1200" dirty="0">
              <a:latin typeface="Arial" panose="020B0604020202020204" pitchFamily="34" charset="0"/>
            </a:endParaRPr>
          </a:p>
        </p:txBody>
      </p:sp>
      <p:pic>
        <p:nvPicPr>
          <p:cNvPr id="12" name="Picture 6" descr="http://www.forumdca-ma.org.br/wp-content/uploads/2011/11/acident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493" y="1166061"/>
            <a:ext cx="1828049" cy="19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6973558-87C0-4C0C-BDAD-13312FEBFCC6}"/>
              </a:ext>
            </a:extLst>
          </p:cNvPr>
          <p:cNvSpPr txBox="1"/>
          <p:nvPr/>
        </p:nvSpPr>
        <p:spPr>
          <a:xfrm>
            <a:off x="344039" y="6374073"/>
            <a:ext cx="369524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ETEC Jorge Street  </a:t>
            </a:r>
            <a:r>
              <a:rPr lang="pt-BR" sz="11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  Manutenção Automotiva            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6ABFD1C-31A7-476A-BFAA-3533436A1E38}"/>
              </a:ext>
            </a:extLst>
          </p:cNvPr>
          <p:cNvSpPr txBox="1"/>
          <p:nvPr/>
        </p:nvSpPr>
        <p:spPr>
          <a:xfrm>
            <a:off x="345428" y="234859"/>
            <a:ext cx="5984884" cy="45318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6F9CD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Qualidade e Segurança na Oficina Mecânica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6F9CD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4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EB6F812-B41B-4268-B615-0309EFFB7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24680" y="0"/>
            <a:ext cx="12191999" cy="6858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627AB04-BD25-47BC-986E-E6029ACD437D}"/>
              </a:ext>
            </a:extLst>
          </p:cNvPr>
          <p:cNvSpPr txBox="1"/>
          <p:nvPr/>
        </p:nvSpPr>
        <p:spPr>
          <a:xfrm>
            <a:off x="6212584" y="2420888"/>
            <a:ext cx="5801181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4800" b="1" dirty="0"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  <a:endParaRPr lang="ko-KR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EE0360C-36AE-4926-B92F-5DB7D97057EC}"/>
              </a:ext>
            </a:extLst>
          </p:cNvPr>
          <p:cNvSpPr txBox="1"/>
          <p:nvPr/>
        </p:nvSpPr>
        <p:spPr>
          <a:xfrm>
            <a:off x="6212584" y="3422311"/>
            <a:ext cx="580118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Prof. Luiz A. Carnielli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00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1A3D4B5-9051-411A-9A0F-E53440B97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6" y="550107"/>
            <a:ext cx="8677517" cy="575778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627AB04-BD25-47BC-986E-E6029ACD437D}"/>
              </a:ext>
            </a:extLst>
          </p:cNvPr>
          <p:cNvSpPr txBox="1"/>
          <p:nvPr/>
        </p:nvSpPr>
        <p:spPr>
          <a:xfrm>
            <a:off x="6415499" y="2030961"/>
            <a:ext cx="5801181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4800" b="1" dirty="0">
                <a:latin typeface="Arial" panose="020B0604020202020204" pitchFamily="34" charset="0"/>
                <a:cs typeface="Arial" panose="020B0604020202020204" pitchFamily="34" charset="0"/>
              </a:rPr>
              <a:t>Manutenção Automotiva</a:t>
            </a:r>
            <a:endParaRPr lang="ko-KR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0CE89A12-9A96-4F63-8F08-34229A454A17}"/>
              </a:ext>
            </a:extLst>
          </p:cNvPr>
          <p:cNvSpPr txBox="1"/>
          <p:nvPr/>
        </p:nvSpPr>
        <p:spPr>
          <a:xfrm>
            <a:off x="6415499" y="4509120"/>
            <a:ext cx="580118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Aula 4 – Uma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abordagem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Meio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Ambiente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é o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Nosso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Mundo?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EE0360C-36AE-4926-B92F-5DB7D97057EC}"/>
              </a:ext>
            </a:extLst>
          </p:cNvPr>
          <p:cNvSpPr txBox="1"/>
          <p:nvPr/>
        </p:nvSpPr>
        <p:spPr>
          <a:xfrm>
            <a:off x="6415499" y="5157192"/>
            <a:ext cx="5801181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Prof. Luiz Antonio Carnielli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C629A88-3485-4C2F-895F-F0F46D215A41}"/>
              </a:ext>
            </a:extLst>
          </p:cNvPr>
          <p:cNvSpPr txBox="1"/>
          <p:nvPr/>
        </p:nvSpPr>
        <p:spPr>
          <a:xfrm>
            <a:off x="6415499" y="1124744"/>
            <a:ext cx="5801181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TEC Jorge Street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7C8F3AD-69ED-4879-A24A-326918D70F6F}"/>
              </a:ext>
            </a:extLst>
          </p:cNvPr>
          <p:cNvSpPr/>
          <p:nvPr/>
        </p:nvSpPr>
        <p:spPr>
          <a:xfrm>
            <a:off x="263352" y="262114"/>
            <a:ext cx="4104456" cy="268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4AAC581-5479-4009-B739-D720BFBA66D8}"/>
              </a:ext>
            </a:extLst>
          </p:cNvPr>
          <p:cNvSpPr/>
          <p:nvPr/>
        </p:nvSpPr>
        <p:spPr>
          <a:xfrm>
            <a:off x="415752" y="6183592"/>
            <a:ext cx="366402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37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eioambiente.culturamix.com/blog/wp-content/gallery/1_76/o-processo-de-eliminacao-do-lixo-5.jpg">
            <a:extLst>
              <a:ext uri="{FF2B5EF4-FFF2-40B4-BE49-F238E27FC236}">
                <a16:creationId xmlns:a16="http://schemas.microsoft.com/office/drawing/2014/main" id="{412A18DB-43C9-457D-93C9-7338C7FB9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67779"/>
            <a:ext cx="685800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076DD99-EDAF-4A84-85D8-3E1452BDFEC5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A28EF01-A03C-45D1-B0E1-E88610BCE17B}"/>
              </a:ext>
            </a:extLst>
          </p:cNvPr>
          <p:cNvSpPr txBox="1"/>
          <p:nvPr/>
        </p:nvSpPr>
        <p:spPr>
          <a:xfrm>
            <a:off x="4357520" y="663079"/>
            <a:ext cx="348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Esse é o nosso mundo?</a:t>
            </a:r>
          </a:p>
        </p:txBody>
      </p:sp>
    </p:spTree>
    <p:extLst>
      <p:ext uri="{BB962C8B-B14F-4D97-AF65-F5344CB8AC3E}">
        <p14:creationId xmlns:p14="http://schemas.microsoft.com/office/powerpoint/2010/main" val="2429215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43808" y="1244288"/>
            <a:ext cx="8686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dirty="0">
              <a:cs typeface="Arial" panose="020B0604020202020204" pitchFamily="34" charset="0"/>
            </a:endParaRPr>
          </a:p>
          <a:p>
            <a:pPr algn="ctr"/>
            <a:r>
              <a:rPr lang="pt-BR" sz="1600" dirty="0">
                <a:cs typeface="Arial" panose="020B0604020202020204" pitchFamily="34" charset="0"/>
              </a:rPr>
              <a:t>A Revolução Industrial </a:t>
            </a:r>
            <a:r>
              <a:rPr lang="pt-BR" sz="1600" dirty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BR" sz="1600" dirty="0">
                <a:cs typeface="Arial" panose="020B0604020202020204" pitchFamily="34" charset="0"/>
              </a:rPr>
              <a:t>intenso crescimento populacional </a:t>
            </a:r>
            <a:r>
              <a:rPr lang="pt-BR" sz="1600" dirty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BR" sz="1600" dirty="0">
                <a:cs typeface="Arial" panose="020B0604020202020204" pitchFamily="34" charset="0"/>
              </a:rPr>
              <a:t>produção de alimentos, combate às pragas, construção de habitações, fabricação de roupas, remédios, meios de transporte </a:t>
            </a:r>
            <a:r>
              <a:rPr lang="pt-BR" sz="1600" dirty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BR" sz="1600" dirty="0">
                <a:cs typeface="Arial" panose="020B0604020202020204" pitchFamily="34" charset="0"/>
              </a:rPr>
              <a:t>quantidades cada vez maiores de energia e matérias-primas</a:t>
            </a:r>
          </a:p>
          <a:p>
            <a:pPr algn="ctr"/>
            <a:endParaRPr lang="pt-BR" sz="1600" dirty="0">
              <a:cs typeface="Arial" panose="020B0604020202020204" pitchFamily="34" charset="0"/>
            </a:endParaRPr>
          </a:p>
          <a:p>
            <a:pPr algn="ctr"/>
            <a:endParaRPr lang="pt-BR" sz="2000" dirty="0">
              <a:cs typeface="Arial" panose="020B0604020202020204" pitchFamily="34" charset="0"/>
            </a:endParaRPr>
          </a:p>
          <a:p>
            <a:pPr algn="ctr"/>
            <a:r>
              <a:rPr lang="pt-BR" sz="2000" dirty="0">
                <a:cs typeface="Arial" panose="020B0604020202020204" pitchFamily="34" charset="0"/>
              </a:rPr>
              <a:t>As fontes de energia:</a:t>
            </a:r>
          </a:p>
          <a:p>
            <a:pPr algn="ctr"/>
            <a:r>
              <a:rPr lang="pt-BR" b="1" dirty="0">
                <a:solidFill>
                  <a:srgbClr val="0000FF"/>
                </a:solidFill>
                <a:cs typeface="Arial" panose="020B0604020202020204" pitchFamily="34" charset="0"/>
              </a:rPr>
              <a:t>Renováveis, Não renováveis e Inesgotáveis</a:t>
            </a:r>
          </a:p>
        </p:txBody>
      </p:sp>
      <p:sp>
        <p:nvSpPr>
          <p:cNvPr id="7" name="Retângulo 6"/>
          <p:cNvSpPr/>
          <p:nvPr/>
        </p:nvSpPr>
        <p:spPr>
          <a:xfrm>
            <a:off x="2505636" y="3568948"/>
            <a:ext cx="72210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Renováveis</a:t>
            </a:r>
            <a:r>
              <a:rPr lang="pt-BR" sz="1600" dirty="0">
                <a:cs typeface="Arial" panose="020B0604020202020204" pitchFamily="34" charset="0"/>
              </a:rPr>
              <a:t> (animais, vegetação, água), quando utilizados de forma correta podem se renovar</a:t>
            </a:r>
          </a:p>
          <a:p>
            <a:pPr algn="ctr"/>
            <a:endParaRPr lang="pt-BR" sz="16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Não renováveis </a:t>
            </a:r>
            <a:r>
              <a:rPr lang="pt-BR" sz="1600" dirty="0">
                <a:cs typeface="Arial" panose="020B0604020202020204" pitchFamily="34" charset="0"/>
              </a:rPr>
              <a:t>(petróleo, ferro, ouro), recursos naturais que de forma alguma se renovam ou demoram muito tempo para se formar</a:t>
            </a:r>
          </a:p>
          <a:p>
            <a:pPr algn="ctr"/>
            <a:endParaRPr lang="pt-BR" sz="16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Inesgotáveis</a:t>
            </a:r>
            <a:r>
              <a:rPr lang="pt-BR" sz="1600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pt-BR" sz="1600" dirty="0">
                <a:cs typeface="Arial" panose="020B0604020202020204" pitchFamily="34" charset="0"/>
              </a:rPr>
              <a:t>(sol, vento), não se acabam ou podem durar por um período de tempo longo o suficiente para ultrapassar a barreira dos bilhões</a:t>
            </a:r>
          </a:p>
          <a:p>
            <a:pPr algn="ctr"/>
            <a:r>
              <a:rPr lang="pt-BR" sz="1600" dirty="0">
                <a:cs typeface="Arial" panose="020B0604020202020204" pitchFamily="34" charset="0"/>
              </a:rPr>
              <a:t>de anos, como o sol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99E103C-1889-4658-BE41-11992DDF84B5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A9899A-C1E0-4633-9264-EB3DD6983D9D}"/>
              </a:ext>
            </a:extLst>
          </p:cNvPr>
          <p:cNvSpPr txBox="1"/>
          <p:nvPr/>
        </p:nvSpPr>
        <p:spPr>
          <a:xfrm>
            <a:off x="4088921" y="663079"/>
            <a:ext cx="4029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Tecnologia e Recursos Naturais</a:t>
            </a:r>
          </a:p>
        </p:txBody>
      </p:sp>
    </p:spTree>
    <p:extLst>
      <p:ext uri="{BB962C8B-B14F-4D97-AF65-F5344CB8AC3E}">
        <p14:creationId xmlns:p14="http://schemas.microsoft.com/office/powerpoint/2010/main" val="93275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3.bp.blogspot.com/-0fbDZnNd6aU/Tx4ia7moWsI/AAAAAAAAD6Q/9ATGPIgrfuY/s1600/Cartaz+Tempo+de+Decomposi%25C3%25A7%25C3%25A3o+A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9"/>
          <a:stretch/>
        </p:blipFill>
        <p:spPr bwMode="auto">
          <a:xfrm>
            <a:off x="4275013" y="1443211"/>
            <a:ext cx="3799161" cy="47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60A5AF8-47FA-4F5E-8F1B-86AF158ACE17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DA4DE6-FB7A-4D41-85C0-455C9378D485}"/>
              </a:ext>
            </a:extLst>
          </p:cNvPr>
          <p:cNvSpPr txBox="1"/>
          <p:nvPr/>
        </p:nvSpPr>
        <p:spPr>
          <a:xfrm>
            <a:off x="4427509" y="663079"/>
            <a:ext cx="3352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Danos ao Meio Ambiente</a:t>
            </a:r>
          </a:p>
        </p:txBody>
      </p:sp>
    </p:spTree>
    <p:extLst>
      <p:ext uri="{BB962C8B-B14F-4D97-AF65-F5344CB8AC3E}">
        <p14:creationId xmlns:p14="http://schemas.microsoft.com/office/powerpoint/2010/main" val="1503340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acusticafm.com.br/images/noticias/img_4453_foto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493" y="1150920"/>
            <a:ext cx="3421483" cy="256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s2.glbimg.com/2IqYeEYwzqUkXRqwjZx9uAtKe_Y=/620x465/s.glbimg.com/jo/g1/f/original/2015/04/16/09_servicos_urbanos_pede_colaboracao_descarte_irregular_de_lix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216906"/>
            <a:ext cx="3333500" cy="250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www.infonet.com.br/sysinfonet/images/secretarias/cidade/grande-residuos_ponto_salgadofilgo_fotosema_0701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31" y="3837743"/>
            <a:ext cx="3672301" cy="243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33.media.tumblr.com/ad7f9c56972e2b1ab07d7f43a3f897ba/tumblr_inline_n5o2v5XarA1qmpyy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519" y="3812747"/>
            <a:ext cx="3252851" cy="24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934C47D-D1A0-430E-BD0E-90803CAEE84C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2A376EC-FB0C-43FB-BA10-A36ED1A48F0E}"/>
              </a:ext>
            </a:extLst>
          </p:cNvPr>
          <p:cNvSpPr txBox="1"/>
          <p:nvPr/>
        </p:nvSpPr>
        <p:spPr>
          <a:xfrm>
            <a:off x="4359480" y="663079"/>
            <a:ext cx="3488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Esse é o nosso mundo?</a:t>
            </a:r>
          </a:p>
        </p:txBody>
      </p:sp>
    </p:spTree>
    <p:extLst>
      <p:ext uri="{BB962C8B-B14F-4D97-AF65-F5344CB8AC3E}">
        <p14:creationId xmlns:p14="http://schemas.microsoft.com/office/powerpoint/2010/main" val="1053845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urb.br/ecoradar/brasil/1img/img/e_estados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914" y="2859169"/>
            <a:ext cx="4546023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furb.br/ecoradar/brasil/1img/img/e_uniao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1055045"/>
            <a:ext cx="4546023" cy="179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urb.br/ecoradar/brasil/1img/img/e-municipios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505" y="4509120"/>
            <a:ext cx="4546023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B15BD75-2D28-475D-B2D6-4509A2E99064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4CA1FF6-6DBB-4635-9AD0-02629134863F}"/>
              </a:ext>
            </a:extLst>
          </p:cNvPr>
          <p:cNvSpPr txBox="1"/>
          <p:nvPr/>
        </p:nvSpPr>
        <p:spPr>
          <a:xfrm>
            <a:off x="3791744" y="663079"/>
            <a:ext cx="4611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Gerenciamento Ambiental no Brasil</a:t>
            </a:r>
          </a:p>
        </p:txBody>
      </p:sp>
    </p:spTree>
    <p:extLst>
      <p:ext uri="{BB962C8B-B14F-4D97-AF65-F5344CB8AC3E}">
        <p14:creationId xmlns:p14="http://schemas.microsoft.com/office/powerpoint/2010/main" val="2241446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54820" y="1392496"/>
            <a:ext cx="86912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cs typeface="Arial" panose="020B0604020202020204" pitchFamily="34" charset="0"/>
              </a:rPr>
              <a:t>Legislação é instrumento da Política Nacional do Meio Ambiente - PNMA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é poder e dever do Poder Público, exigi-lo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</p:txBody>
      </p:sp>
      <p:pic>
        <p:nvPicPr>
          <p:cNvPr id="3074" name="Picture 2" descr="http://www.tocadacotia.com/wp-content/gallery/licenca-ambiental/licenca-ambiental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01" y="2477798"/>
            <a:ext cx="3896598" cy="261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9A106B-5A21-4D7E-A94D-9BB74F8E6ABD}"/>
              </a:ext>
            </a:extLst>
          </p:cNvPr>
          <p:cNvSpPr/>
          <p:nvPr/>
        </p:nvSpPr>
        <p:spPr>
          <a:xfrm>
            <a:off x="1754819" y="5304420"/>
            <a:ext cx="8682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cs typeface="Arial" panose="020B0604020202020204" pitchFamily="34" charset="0"/>
              </a:rPr>
              <a:t>Tornou obrigatório o licenciamento ambiental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Criou instrumentos como o estudo de impacto ambiental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Aumentou a fiscalização e criou regras mais rígidas para atividades de mineração, construção de rodovias, exploração de madeira e construção de hidrelétricas.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2B9680-384D-4BBF-9E86-9D1D2B61D9B2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DBB04B3-CC4F-4A12-91E7-05BCAC505FE7}"/>
              </a:ext>
            </a:extLst>
          </p:cNvPr>
          <p:cNvSpPr txBox="1"/>
          <p:nvPr/>
        </p:nvSpPr>
        <p:spPr>
          <a:xfrm>
            <a:off x="3431925" y="663079"/>
            <a:ext cx="5343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Lei Federal 6.938, de 31/08/1981 - PNMA</a:t>
            </a:r>
          </a:p>
        </p:txBody>
      </p:sp>
    </p:spTree>
    <p:extLst>
      <p:ext uri="{BB962C8B-B14F-4D97-AF65-F5344CB8AC3E}">
        <p14:creationId xmlns:p14="http://schemas.microsoft.com/office/powerpoint/2010/main" val="2212326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73B1C6FE-0281-42F0-8ACB-EEBF6B61DAE7}"/>
              </a:ext>
            </a:extLst>
          </p:cNvPr>
          <p:cNvSpPr/>
          <p:nvPr/>
        </p:nvSpPr>
        <p:spPr>
          <a:xfrm>
            <a:off x="1754819" y="1221421"/>
            <a:ext cx="8691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cs typeface="Arial" panose="020B0604020202020204" pitchFamily="34" charset="0"/>
              </a:rPr>
              <a:t> </a:t>
            </a:r>
            <a:r>
              <a:rPr lang="pt-BR" sz="1600" dirty="0">
                <a:cs typeface="Arial" panose="020B0604020202020204" pitchFamily="34" charset="0"/>
              </a:rPr>
              <a:t>Lei de interesses difusos, trata da ação civil publica de responsabilidades por danos causados ao meio ambiente, ao consumidor e ao patrimônio artístico, turístico ou paisagístico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BC686E9-E347-44A9-9089-6ACEBDB48FAE}"/>
              </a:ext>
            </a:extLst>
          </p:cNvPr>
          <p:cNvSpPr/>
          <p:nvPr/>
        </p:nvSpPr>
        <p:spPr>
          <a:xfrm>
            <a:off x="1754819" y="2288320"/>
            <a:ext cx="86912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Instituiu punições administrativas e penais para pessoas ou empresas que agem de forma a degradar a natureza. Atos como poluição da água, corte ilegal de árvores, morte de animais silvestres tornaram-se crimes ambientais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95FFE05-2628-4958-935E-9FD8750AEACC}"/>
              </a:ext>
            </a:extLst>
          </p:cNvPr>
          <p:cNvSpPr/>
          <p:nvPr/>
        </p:nvSpPr>
        <p:spPr>
          <a:xfrm>
            <a:off x="1754819" y="3423052"/>
            <a:ext cx="8691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Regulamenta desde a pesquisa e fabricação dos agrotóxicos até sua comercialização, aplicação, controle, </a:t>
            </a:r>
            <a:r>
              <a:rPr lang="pt-BR" sz="1400" dirty="0">
                <a:cs typeface="Arial" panose="020B0604020202020204" pitchFamily="34" charset="0"/>
              </a:rPr>
              <a:t>fiscalização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e também o destino da embalagem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025866-D448-462B-9BC7-6E226443A7D1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47192F8-4528-435C-8B6C-63F30C9D1019}"/>
              </a:ext>
            </a:extLst>
          </p:cNvPr>
          <p:cNvSpPr txBox="1"/>
          <p:nvPr/>
        </p:nvSpPr>
        <p:spPr>
          <a:xfrm>
            <a:off x="4113345" y="887103"/>
            <a:ext cx="3988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Lei da Ação Publica – 7.347/85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D3A91D-1E4E-48C6-8F49-E50925C9ADEB}"/>
              </a:ext>
            </a:extLst>
          </p:cNvPr>
          <p:cNvSpPr txBox="1"/>
          <p:nvPr/>
        </p:nvSpPr>
        <p:spPr>
          <a:xfrm>
            <a:off x="3186811" y="1959223"/>
            <a:ext cx="5807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Lei de Crimes Ambientais – Decreto 3.179/88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E9C770E-2312-41A0-8645-F6A60E9F1EFD}"/>
              </a:ext>
            </a:extLst>
          </p:cNvPr>
          <p:cNvSpPr txBox="1"/>
          <p:nvPr/>
        </p:nvSpPr>
        <p:spPr>
          <a:xfrm>
            <a:off x="4104762" y="3075919"/>
            <a:ext cx="3996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Lei dos Agrotóxicos – 7.802/89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56F06F3-CA13-4B12-98E7-368D4D94514A}"/>
              </a:ext>
            </a:extLst>
          </p:cNvPr>
          <p:cNvSpPr/>
          <p:nvPr/>
        </p:nvSpPr>
        <p:spPr>
          <a:xfrm>
            <a:off x="1745944" y="4390457"/>
            <a:ext cx="8700114" cy="1323439"/>
          </a:xfrm>
          <a:prstGeom prst="rect">
            <a:avLst/>
          </a:prstGeom>
          <a:solidFill>
            <a:srgbClr val="FFFFE5"/>
          </a:solidFill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FF"/>
                </a:solidFill>
                <a:latin typeface="+mj-lt"/>
              </a:rPr>
              <a:t>Brasil, uma das maiores produções de alimentos no mundo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FF"/>
                </a:solidFill>
                <a:latin typeface="+mj-lt"/>
              </a:rPr>
              <a:t>entre os 10 maiores consumidores de agrotóxicos do planeta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FF"/>
                </a:solidFill>
                <a:latin typeface="+mj-lt"/>
              </a:rPr>
              <a:t>de acordo com dados da Organização das Nações Unidas para Agricultura e Alimentação (FAO), ocupamos o 7º lugar na relação da quantidade de produtos aplicados por hectare de terra cultivada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FF"/>
                </a:solidFill>
                <a:latin typeface="+mj-lt"/>
              </a:rPr>
              <a:t>no volume total, o Ministério do Meio Ambiente brasileiro informa que estamos em 1º lugar.</a:t>
            </a:r>
          </a:p>
        </p:txBody>
      </p:sp>
    </p:spTree>
    <p:extLst>
      <p:ext uri="{BB962C8B-B14F-4D97-AF65-F5344CB8AC3E}">
        <p14:creationId xmlns:p14="http://schemas.microsoft.com/office/powerpoint/2010/main" val="127896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do de imagem para intoxicação por agrotóxicos">
            <a:extLst>
              <a:ext uri="{FF2B5EF4-FFF2-40B4-BE49-F238E27FC236}">
                <a16:creationId xmlns:a16="http://schemas.microsoft.com/office/drawing/2014/main" id="{EBEDEB4D-C3B0-4C87-A5EE-08D2758A8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563" y="2026558"/>
            <a:ext cx="6286502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Resultado de imagem para intoxicação por agrotóxicos">
            <a:extLst>
              <a:ext uri="{FF2B5EF4-FFF2-40B4-BE49-F238E27FC236}">
                <a16:creationId xmlns:a16="http://schemas.microsoft.com/office/drawing/2014/main" id="{0AAC1C2C-D708-4EF8-8794-22D4C6938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47" b="15617"/>
          <a:stretch/>
        </p:blipFill>
        <p:spPr bwMode="auto">
          <a:xfrm>
            <a:off x="1939638" y="2000065"/>
            <a:ext cx="8312727" cy="320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3F77FF4-6DE3-4E5A-8BEA-3A029801E74B}"/>
              </a:ext>
            </a:extLst>
          </p:cNvPr>
          <p:cNvSpPr txBox="1"/>
          <p:nvPr/>
        </p:nvSpPr>
        <p:spPr>
          <a:xfrm>
            <a:off x="4308191" y="887103"/>
            <a:ext cx="3584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Intoxicação por agrotóxicos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A92842F-017F-4454-B8CF-D078E02C56D9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</p:spTree>
    <p:extLst>
      <p:ext uri="{BB962C8B-B14F-4D97-AF65-F5344CB8AC3E}">
        <p14:creationId xmlns:p14="http://schemas.microsoft.com/office/powerpoint/2010/main" val="763381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44FBD50B-3D5B-4BC1-AFCA-8439189C7499}"/>
              </a:ext>
            </a:extLst>
          </p:cNvPr>
          <p:cNvSpPr/>
          <p:nvPr/>
        </p:nvSpPr>
        <p:spPr>
          <a:xfrm>
            <a:off x="1775520" y="1512074"/>
            <a:ext cx="864096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cs typeface="Arial" panose="020B0604020202020204" pitchFamily="34" charset="0"/>
              </a:rPr>
              <a:t>Produtos químicos, físicos ou biológicos usados no controle de seres vivos, insetos, plantas daninhas e doenças que atingem o ciclo de uma cultura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Conhecidos também por agrotóxicos, pesticidas, praguicidas ou defensivos agrícolas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Permitem também a sustentabilidade da produção agrícola, que mantém o Brasil como um dos maiores produtores e exportadores de alimentos do mundo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b="1" dirty="0">
                <a:cs typeface="Arial" panose="020B0604020202020204" pitchFamily="34" charset="0"/>
              </a:rPr>
              <a:t>Bancada ruralista: alterar de agrotóxico para produtos </a:t>
            </a:r>
            <a:r>
              <a:rPr lang="pt-BR" sz="1400" b="1" dirty="0" err="1">
                <a:cs typeface="Arial" panose="020B0604020202020204" pitchFamily="34" charset="0"/>
              </a:rPr>
              <a:t>fitosanitários</a:t>
            </a:r>
            <a:endParaRPr lang="pt-BR" sz="1400" b="1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Poluem o solo e geram problemas de saúde à população</a:t>
            </a:r>
            <a:endParaRPr lang="pt-BR" sz="1400" dirty="0">
              <a:cs typeface="Arial" panose="020B0604020202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8B01F6-1283-4BA3-B6EC-3AE44E0530C8}"/>
              </a:ext>
            </a:extLst>
          </p:cNvPr>
          <p:cNvSpPr/>
          <p:nvPr/>
        </p:nvSpPr>
        <p:spPr>
          <a:xfrm>
            <a:off x="1766875" y="4349422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b="1" dirty="0">
                <a:cs typeface="Arial" panose="020B0604020202020204" pitchFamily="34" charset="0"/>
              </a:rPr>
              <a:t>OGM (Organismo Geneticamente Modificado</a:t>
            </a:r>
            <a:r>
              <a:rPr lang="pt-BR" sz="1400" dirty="0">
                <a:cs typeface="Arial" panose="020B0604020202020204" pitchFamily="34" charset="0"/>
              </a:rPr>
              <a:t>), segundo a legislação brasileira, é todo o organismo que tiver seu DNA modificado por meio de qualquer técnica de Engenharia Genética e tiver fragmentos de DNA/RNA exógeno no produto final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b="1" dirty="0">
                <a:cs typeface="Arial" panose="020B0604020202020204" pitchFamily="34" charset="0"/>
              </a:rPr>
              <a:t>Transgênicos: </a:t>
            </a:r>
            <a:r>
              <a:rPr lang="pt-BR" sz="1400" dirty="0">
                <a:cs typeface="Arial" panose="020B0604020202020204" pitchFamily="34" charset="0"/>
              </a:rPr>
              <a:t>organismos que tiveram seu código genético modificado por meio da biotecnologia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Dessa forma, todo transgênico é OGM, mas nem todo OGM é transgênico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69428D-8F77-4DA1-8A4D-E100DBA2609E}"/>
              </a:ext>
            </a:extLst>
          </p:cNvPr>
          <p:cNvSpPr txBox="1"/>
          <p:nvPr/>
        </p:nvSpPr>
        <p:spPr>
          <a:xfrm>
            <a:off x="4628797" y="887103"/>
            <a:ext cx="2945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Defensivos Agrícolas </a:t>
            </a:r>
            <a:r>
              <a:rPr lang="pt-BR" sz="2400" b="1" dirty="0"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CF8428-248D-4B20-A8E5-BB861020DEF7}"/>
              </a:ext>
            </a:extLst>
          </p:cNvPr>
          <p:cNvSpPr txBox="1"/>
          <p:nvPr/>
        </p:nvSpPr>
        <p:spPr>
          <a:xfrm>
            <a:off x="4009020" y="4191471"/>
            <a:ext cx="4185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Opções: alimentos modificados</a:t>
            </a:r>
            <a:r>
              <a:rPr lang="pt-BR" sz="2400" b="1" dirty="0">
                <a:cs typeface="Arial" panose="020B0604020202020204" pitchFamily="34" charset="0"/>
              </a:rPr>
              <a:t>!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4EEDB9-9269-444F-A194-57629AD4AFCF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</p:spTree>
    <p:extLst>
      <p:ext uri="{BB962C8B-B14F-4D97-AF65-F5344CB8AC3E}">
        <p14:creationId xmlns:p14="http://schemas.microsoft.com/office/powerpoint/2010/main" val="3911238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708B01F6-1283-4BA3-B6EC-3AE44E0530C8}"/>
              </a:ext>
            </a:extLst>
          </p:cNvPr>
          <p:cNvSpPr/>
          <p:nvPr/>
        </p:nvSpPr>
        <p:spPr>
          <a:xfrm>
            <a:off x="1766875" y="2162451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Na agricultura: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soja, milho, algodão, canola e cana-de-açúcar tolerantes a herbicidas, resistentes a insetos, vírus, estresses abióticos (seca, solos salinos, excesso de água) e/ou com composição nutricional melhorada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Na saúde: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tratamentos por meio de terapias gênicas, medicamentos para o tratamento de câncer, insulina produzida a partir de microrganismos transgênicos, mosquito da dengue geneticamente modificado para combater a transmissão da doença, vacinas veterinárias e humanas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Na agricultura: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salmão transgênico que cresce mais rápido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Na indústria de alimentos: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uso de microrganismos transgênicos na produção de queijos, vinhos, cervejas e pães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600" b="1" dirty="0">
                <a:solidFill>
                  <a:srgbClr val="0000FF"/>
                </a:solidFill>
                <a:cs typeface="Arial" panose="020B0604020202020204" pitchFamily="34" charset="0"/>
              </a:rPr>
              <a:t>Na indústria química: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uso de enzimas produzidas por microrganismos geneticamente modificadas para decomposição de moléculas de gordura em detergentes</a:t>
            </a:r>
          </a:p>
        </p:txBody>
      </p:sp>
      <p:pic>
        <p:nvPicPr>
          <p:cNvPr id="7170" name="Picture 2" descr="Resultado de imagem para simbolo de transgenico">
            <a:extLst>
              <a:ext uri="{FF2B5EF4-FFF2-40B4-BE49-F238E27FC236}">
                <a16:creationId xmlns:a16="http://schemas.microsoft.com/office/drawing/2014/main" id="{EFAABBCE-CFFE-4615-BFD9-1C558B6A7C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0" r="30126"/>
          <a:stretch/>
        </p:blipFill>
        <p:spPr bwMode="auto">
          <a:xfrm>
            <a:off x="5655640" y="1277185"/>
            <a:ext cx="841396" cy="83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D4A5FA9-8121-4810-9721-471D366F21F9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1F1DDE7-98EF-4E79-A2B5-16E522A87232}"/>
              </a:ext>
            </a:extLst>
          </p:cNvPr>
          <p:cNvSpPr txBox="1"/>
          <p:nvPr/>
        </p:nvSpPr>
        <p:spPr>
          <a:xfrm>
            <a:off x="3133978" y="887103"/>
            <a:ext cx="5942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Aplicação da biotecnologia no nosso cotidiano</a:t>
            </a:r>
          </a:p>
        </p:txBody>
      </p:sp>
    </p:spTree>
    <p:extLst>
      <p:ext uri="{BB962C8B-B14F-4D97-AF65-F5344CB8AC3E}">
        <p14:creationId xmlns:p14="http://schemas.microsoft.com/office/powerpoint/2010/main" val="157025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50110C0-9CCA-4D9B-85FB-AE043B778A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83"/>
          <a:stretch/>
        </p:blipFill>
        <p:spPr>
          <a:xfrm>
            <a:off x="2567805" y="1212327"/>
            <a:ext cx="7100456" cy="483229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7C4420C-3B3C-4496-9732-B9CAD96684D2}"/>
              </a:ext>
            </a:extLst>
          </p:cNvPr>
          <p:cNvSpPr/>
          <p:nvPr/>
        </p:nvSpPr>
        <p:spPr>
          <a:xfrm>
            <a:off x="4437961" y="518850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100" dirty="0">
                <a:latin typeface="Arial" pitchFamily="34" charset="0"/>
                <a:cs typeface="Arial" pitchFamily="34" charset="0"/>
              </a:rPr>
              <a:t>Canola: </a:t>
            </a:r>
            <a:r>
              <a:rPr lang="pt-BR" sz="1100" b="1" i="1" dirty="0" err="1">
                <a:latin typeface="Arial" pitchFamily="34" charset="0"/>
                <a:cs typeface="Arial" pitchFamily="34" charset="0"/>
              </a:rPr>
              <a:t>can</a:t>
            </a:r>
            <a:r>
              <a:rPr lang="pt-BR" sz="1100" i="1" dirty="0" err="1">
                <a:latin typeface="Arial" pitchFamily="34" charset="0"/>
                <a:cs typeface="Arial" pitchFamily="34" charset="0"/>
              </a:rPr>
              <a:t>adian</a:t>
            </a:r>
            <a:r>
              <a:rPr lang="pt-BR" sz="1100" i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100" b="1" i="1" dirty="0" err="1">
                <a:latin typeface="Arial" pitchFamily="34" charset="0"/>
                <a:cs typeface="Arial" pitchFamily="34" charset="0"/>
              </a:rPr>
              <a:t>o</a:t>
            </a:r>
            <a:r>
              <a:rPr lang="pt-BR" sz="1100" i="1" dirty="0" err="1">
                <a:latin typeface="Arial" pitchFamily="34" charset="0"/>
                <a:cs typeface="Arial" pitchFamily="34" charset="0"/>
              </a:rPr>
              <a:t>il</a:t>
            </a:r>
            <a:r>
              <a:rPr lang="pt-BR" sz="1100" i="1" dirty="0">
                <a:latin typeface="Arial" pitchFamily="34" charset="0"/>
                <a:cs typeface="Arial" pitchFamily="34" charset="0"/>
              </a:rPr>
              <a:t>, </a:t>
            </a:r>
            <a:r>
              <a:rPr lang="pt-BR" sz="1100" b="1" i="1" dirty="0" err="1">
                <a:latin typeface="Arial" pitchFamily="34" charset="0"/>
                <a:cs typeface="Arial" pitchFamily="34" charset="0"/>
              </a:rPr>
              <a:t>l</a:t>
            </a:r>
            <a:r>
              <a:rPr lang="pt-BR" sz="1100" i="1" dirty="0" err="1">
                <a:latin typeface="Arial" pitchFamily="34" charset="0"/>
                <a:cs typeface="Arial" pitchFamily="34" charset="0"/>
              </a:rPr>
              <a:t>ow</a:t>
            </a:r>
            <a:r>
              <a:rPr lang="pt-BR" sz="1100" i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100" b="1" i="1" dirty="0" err="1">
                <a:latin typeface="Arial" pitchFamily="34" charset="0"/>
                <a:cs typeface="Arial" pitchFamily="34" charset="0"/>
              </a:rPr>
              <a:t>a</a:t>
            </a:r>
            <a:r>
              <a:rPr lang="pt-BR" sz="1100" i="1" dirty="0" err="1">
                <a:latin typeface="Arial" pitchFamily="34" charset="0"/>
                <a:cs typeface="Arial" pitchFamily="34" charset="0"/>
              </a:rPr>
              <a:t>cid</a:t>
            </a:r>
            <a:r>
              <a:rPr lang="pt-BR" sz="1100" dirty="0">
                <a:latin typeface="Arial" pitchFamily="34" charset="0"/>
                <a:cs typeface="Arial" pitchFamily="34" charset="0"/>
              </a:rPr>
              <a:t> (“óleo canadense de baixa acidez”)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57DA70CA-BFC9-4771-B78A-374806BDE873}"/>
              </a:ext>
            </a:extLst>
          </p:cNvPr>
          <p:cNvCxnSpPr/>
          <p:nvPr/>
        </p:nvCxnSpPr>
        <p:spPr bwMode="auto">
          <a:xfrm>
            <a:off x="6162101" y="4990642"/>
            <a:ext cx="0" cy="237213"/>
          </a:xfrm>
          <a:prstGeom prst="straightConnector1">
            <a:avLst/>
          </a:prstGeom>
          <a:solidFill>
            <a:schemeClr val="hlink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C0E5FCE7-3132-4A0F-8741-9405D3A44C2B}"/>
              </a:ext>
            </a:extLst>
          </p:cNvPr>
          <p:cNvSpPr/>
          <p:nvPr/>
        </p:nvSpPr>
        <p:spPr>
          <a:xfrm>
            <a:off x="3718234" y="6057972"/>
            <a:ext cx="47371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Obs.: PLC 34/2015: propõe o fim do símbolo         nas embalagens</a:t>
            </a:r>
          </a:p>
        </p:txBody>
      </p:sp>
      <p:pic>
        <p:nvPicPr>
          <p:cNvPr id="13" name="Picture 2" descr="Resultado de imagem para simbolo de transgenico">
            <a:extLst>
              <a:ext uri="{FF2B5EF4-FFF2-40B4-BE49-F238E27FC236}">
                <a16:creationId xmlns:a16="http://schemas.microsoft.com/office/drawing/2014/main" id="{60D8BE67-73CC-4091-B6A5-6DFE52EF32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0" r="30126"/>
          <a:stretch/>
        </p:blipFill>
        <p:spPr bwMode="auto">
          <a:xfrm>
            <a:off x="6898182" y="6080221"/>
            <a:ext cx="268095" cy="26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26BEC5D-E686-4EDA-A481-85A3C01A63C8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FAF1413-FCAC-4EA0-A827-14B26B166DE7}"/>
              </a:ext>
            </a:extLst>
          </p:cNvPr>
          <p:cNvSpPr txBox="1"/>
          <p:nvPr/>
        </p:nvSpPr>
        <p:spPr>
          <a:xfrm>
            <a:off x="4686098" y="764704"/>
            <a:ext cx="2842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Alimento transgênico</a:t>
            </a:r>
          </a:p>
        </p:txBody>
      </p:sp>
    </p:spTree>
    <p:extLst>
      <p:ext uri="{BB962C8B-B14F-4D97-AF65-F5344CB8AC3E}">
        <p14:creationId xmlns:p14="http://schemas.microsoft.com/office/powerpoint/2010/main" val="416647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934C47D-D1A0-430E-BD0E-90803CAEE84C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2A376EC-FB0C-43FB-BA10-A36ED1A48F0E}"/>
              </a:ext>
            </a:extLst>
          </p:cNvPr>
          <p:cNvSpPr txBox="1"/>
          <p:nvPr/>
        </p:nvSpPr>
        <p:spPr>
          <a:xfrm>
            <a:off x="4359480" y="663079"/>
            <a:ext cx="3488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Esse é o nosso mundo?</a:t>
            </a:r>
          </a:p>
        </p:txBody>
      </p:sp>
      <p:pic>
        <p:nvPicPr>
          <p:cNvPr id="1026" name="Picture 2" descr="CETESB Divulga Estudo Sobre Queda De Poluição Por Veículos No ...">
            <a:extLst>
              <a:ext uri="{FF2B5EF4-FFF2-40B4-BE49-F238E27FC236}">
                <a16:creationId xmlns:a16="http://schemas.microsoft.com/office/drawing/2014/main" id="{0C2EAB26-2089-4CCA-994A-49323BB85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42" y="1420750"/>
            <a:ext cx="3446050" cy="193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9A2E1EA-951C-46CE-BDAF-39B9C4CF1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11" y="1229476"/>
            <a:ext cx="2932699" cy="219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etesb flagra 29 caminhões com fumaça preta demais em Santos e Cubatão">
            <a:extLst>
              <a:ext uri="{FF2B5EF4-FFF2-40B4-BE49-F238E27FC236}">
                <a16:creationId xmlns:a16="http://schemas.microsoft.com/office/drawing/2014/main" id="{D64AD7BF-B050-4F93-A8A8-A733F762E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94"/>
          <a:stretch/>
        </p:blipFill>
        <p:spPr bwMode="auto">
          <a:xfrm>
            <a:off x="6528048" y="4211704"/>
            <a:ext cx="1846597" cy="1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speção depende de análise do ar - Tribuna do Norte">
            <a:extLst>
              <a:ext uri="{FF2B5EF4-FFF2-40B4-BE49-F238E27FC236}">
                <a16:creationId xmlns:a16="http://schemas.microsoft.com/office/drawing/2014/main" id="{3443A4FB-0943-4D5D-A67C-3DCC413F8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91" y="411592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rviço - Peças desgastadas fazem carro poluir mais">
            <a:extLst>
              <a:ext uri="{FF2B5EF4-FFF2-40B4-BE49-F238E27FC236}">
                <a16:creationId xmlns:a16="http://schemas.microsoft.com/office/drawing/2014/main" id="{96D31C7E-B67E-4C61-B925-3C5C838E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4149080"/>
            <a:ext cx="2410865" cy="135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icas Widmen - Gases poluentes do carro na vistoria do Detran">
            <a:extLst>
              <a:ext uri="{FF2B5EF4-FFF2-40B4-BE49-F238E27FC236}">
                <a16:creationId xmlns:a16="http://schemas.microsoft.com/office/drawing/2014/main" id="{7BF9B0BF-C0DA-4E84-BFC3-F35728D6A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006" y="2329238"/>
            <a:ext cx="32004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Ônibus e caminhões são vilões da poluição | Empresas | Valor Econômico">
            <a:extLst>
              <a:ext uri="{FF2B5EF4-FFF2-40B4-BE49-F238E27FC236}">
                <a16:creationId xmlns:a16="http://schemas.microsoft.com/office/drawing/2014/main" id="{96C27C6B-2CCA-4F17-9B2C-3D1BAFAB7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211704"/>
            <a:ext cx="25908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axa de inspeção veicular no Paraná custará até R$ 79">
            <a:extLst>
              <a:ext uri="{FF2B5EF4-FFF2-40B4-BE49-F238E27FC236}">
                <a16:creationId xmlns:a16="http://schemas.microsoft.com/office/drawing/2014/main" id="{D33731B6-F7CB-45F8-BEE1-B0D8CBA70A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5"/>
          <a:stretch/>
        </p:blipFill>
        <p:spPr bwMode="auto">
          <a:xfrm>
            <a:off x="8374645" y="632996"/>
            <a:ext cx="2571750" cy="135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94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7579A1E6-C977-4B52-B47C-68029B5DBD78}"/>
              </a:ext>
            </a:extLst>
          </p:cNvPr>
          <p:cNvSpPr txBox="1"/>
          <p:nvPr/>
        </p:nvSpPr>
        <p:spPr>
          <a:xfrm>
            <a:off x="10186948" y="6309320"/>
            <a:ext cx="145366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Prof. Luiz A. Carnielli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3AF0324-28EC-4498-A822-D415D2F1A4A0}"/>
              </a:ext>
            </a:extLst>
          </p:cNvPr>
          <p:cNvSpPr txBox="1"/>
          <p:nvPr/>
        </p:nvSpPr>
        <p:spPr>
          <a:xfrm>
            <a:off x="1703512" y="663079"/>
            <a:ext cx="878497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Emissões de poluentes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Monóxido de carbono – CO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Inodoro, incolor, resíduo da queima incompleta de combustíveis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Asfixiante sistêmico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Dióxido de nitrogênio – NO2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Ataca a pele, mucosas e vias respiratórias com inflamações e degenerações celulares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Dióxido de Enxofre – SO2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Transforma-se em ácido sulfuroso nas mucosas respiratória lesando os pulmões cronicamente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Hidrocarbonetos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São irritantes e provocam anemia e leucopenia (diminuição dos glóbulos vermelhos e brancos)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Provocam câncer 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Aldeídos – Etanol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Ácido e acético que polui o ar mas é extremamente reativo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É irritante e narcótico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endParaRPr lang="pt-BR" sz="2400" dirty="0"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DDA5628-51FD-4A4F-95E1-E767B2FAAD0A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220208C-E833-4FAD-BED5-8D9697B7B58F}"/>
              </a:ext>
            </a:extLst>
          </p:cNvPr>
          <p:cNvSpPr/>
          <p:nvPr/>
        </p:nvSpPr>
        <p:spPr>
          <a:xfrm>
            <a:off x="3048000" y="6165884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http://www.mpsp.mp.br/portal/page/portal/Criminal/Criminal_Juri_Jecrim/Jecrim_Artigos</a:t>
            </a:r>
            <a:endParaRPr lang="pt-BR" sz="800" dirty="0"/>
          </a:p>
        </p:txBody>
      </p:sp>
    </p:spTree>
    <p:extLst>
      <p:ext uri="{BB962C8B-B14F-4D97-AF65-F5344CB8AC3E}">
        <p14:creationId xmlns:p14="http://schemas.microsoft.com/office/powerpoint/2010/main" val="1693818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7579A1E6-C977-4B52-B47C-68029B5DBD78}"/>
              </a:ext>
            </a:extLst>
          </p:cNvPr>
          <p:cNvSpPr txBox="1"/>
          <p:nvPr/>
        </p:nvSpPr>
        <p:spPr>
          <a:xfrm>
            <a:off x="10186948" y="6309320"/>
            <a:ext cx="145366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Prof. Luiz A. Carnielli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3AF0324-28EC-4498-A822-D415D2F1A4A0}"/>
              </a:ext>
            </a:extLst>
          </p:cNvPr>
          <p:cNvSpPr txBox="1"/>
          <p:nvPr/>
        </p:nvSpPr>
        <p:spPr>
          <a:xfrm>
            <a:off x="1703512" y="663079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Emissões de poluentes</a:t>
            </a:r>
          </a:p>
          <a:p>
            <a:pPr algn="ctr"/>
            <a:endParaRPr lang="pt-BR" sz="1400" dirty="0">
              <a:cs typeface="Arial" panose="020B0604020202020204" pitchFamily="34" charset="0"/>
            </a:endParaRP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Material particulado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Resíduo do diesel, constitui a fuligem da fumaça escura que sai dos escapamentos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As partículas pequenas penetram nos pulmões provocando danos aos tecidos celulares</a:t>
            </a:r>
            <a:endParaRPr lang="pt-BR" sz="2400" dirty="0"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DDA5628-51FD-4A4F-95E1-E767B2FAAD0A}"/>
              </a:ext>
            </a:extLst>
          </p:cNvPr>
          <p:cNvSpPr txBox="1"/>
          <p:nvPr/>
        </p:nvSpPr>
        <p:spPr>
          <a:xfrm>
            <a:off x="250505" y="243779"/>
            <a:ext cx="54172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2400" b="1" dirty="0"/>
              <a:t>Uma Abordagem sobre o Meio Ambiente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220208C-E833-4FAD-BED5-8D9697B7B58F}"/>
              </a:ext>
            </a:extLst>
          </p:cNvPr>
          <p:cNvSpPr/>
          <p:nvPr/>
        </p:nvSpPr>
        <p:spPr>
          <a:xfrm>
            <a:off x="3048000" y="6165884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http://www.mpsp.mp.br/portal/page/portal/Criminal/Criminal_Juri_Jecrim/Jecrim_Artigos</a:t>
            </a:r>
            <a:endParaRPr lang="pt-BR" sz="8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C1C8B57-F210-4F27-A784-112D0915CE37}"/>
              </a:ext>
            </a:extLst>
          </p:cNvPr>
          <p:cNvSpPr/>
          <p:nvPr/>
        </p:nvSpPr>
        <p:spPr>
          <a:xfrm>
            <a:off x="1720267" y="4400525"/>
            <a:ext cx="8751498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400" dirty="0">
                <a:cs typeface="Arial" panose="020B0604020202020204" pitchFamily="34" charset="0"/>
              </a:rPr>
              <a:t>Efeito Estufa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É a elevação da temperatura provocada pelo gás carbônico (CO2)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Com a camada de ozônio comprometida, os raios solares geram aquecimento e alteração do clima</a:t>
            </a:r>
          </a:p>
          <a:p>
            <a:pPr algn="ctr"/>
            <a:r>
              <a:rPr lang="pt-BR" sz="2400" dirty="0">
                <a:cs typeface="Arial" panose="020B0604020202020204" pitchFamily="34" charset="0"/>
              </a:rPr>
              <a:t>Chuva Ácida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O gás carbônico (CO2) ligados aos compostos de nitrogênio, enxofre e vapor de água se transforma em ácido sulfúrico</a:t>
            </a:r>
          </a:p>
          <a:p>
            <a:pPr algn="ctr"/>
            <a:r>
              <a:rPr lang="pt-BR" sz="1400" dirty="0">
                <a:cs typeface="Arial" panose="020B0604020202020204" pitchFamily="34" charset="0"/>
              </a:rPr>
              <a:t>Ocasionam acidez dos lagos e desgaste do solo e vegetação, além dos seres humanos</a:t>
            </a:r>
            <a:endParaRPr lang="pt-BR" sz="2400" dirty="0"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A9FACC-08C6-4BBA-93E2-16D173B4C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" t="22161" r="1491" b="19427"/>
          <a:stretch/>
        </p:blipFill>
        <p:spPr bwMode="auto">
          <a:xfrm>
            <a:off x="2308952" y="2009824"/>
            <a:ext cx="7574095" cy="206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06FEA8AF-4BA4-4CA3-83A5-A996A708FC0E}"/>
              </a:ext>
            </a:extLst>
          </p:cNvPr>
          <p:cNvSpPr/>
          <p:nvPr/>
        </p:nvSpPr>
        <p:spPr>
          <a:xfrm>
            <a:off x="3048000" y="414966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https://wribrasil.org.br/sites/default/files/uploads/poluicao-do-ar-</a:t>
            </a:r>
            <a:endParaRPr lang="pt-BR" sz="800" dirty="0"/>
          </a:p>
        </p:txBody>
      </p:sp>
    </p:spTree>
    <p:extLst>
      <p:ext uri="{BB962C8B-B14F-4D97-AF65-F5344CB8AC3E}">
        <p14:creationId xmlns:p14="http://schemas.microsoft.com/office/powerpoint/2010/main" val="3490957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F3E96B8-4A21-4077-82CF-9518EAF10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6" y="550107"/>
            <a:ext cx="8677517" cy="575778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F7161A5-6150-49D6-B0EB-F9DCDE5258CB}"/>
              </a:ext>
            </a:extLst>
          </p:cNvPr>
          <p:cNvSpPr/>
          <p:nvPr/>
        </p:nvSpPr>
        <p:spPr>
          <a:xfrm>
            <a:off x="263352" y="280080"/>
            <a:ext cx="4032448" cy="268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45F1188-EC6D-4443-97A9-992FA476D825}"/>
              </a:ext>
            </a:extLst>
          </p:cNvPr>
          <p:cNvSpPr/>
          <p:nvPr/>
        </p:nvSpPr>
        <p:spPr>
          <a:xfrm>
            <a:off x="415752" y="6183592"/>
            <a:ext cx="416808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627AB04-BD25-47BC-986E-E6029ACD437D}"/>
              </a:ext>
            </a:extLst>
          </p:cNvPr>
          <p:cNvSpPr txBox="1"/>
          <p:nvPr/>
        </p:nvSpPr>
        <p:spPr>
          <a:xfrm>
            <a:off x="6528048" y="2675539"/>
            <a:ext cx="5665611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altLang="ko-KR" sz="4800" b="1" dirty="0"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  <a:endParaRPr lang="ko-KR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EE0360C-36AE-4926-B92F-5DB7D97057EC}"/>
              </a:ext>
            </a:extLst>
          </p:cNvPr>
          <p:cNvSpPr txBox="1"/>
          <p:nvPr/>
        </p:nvSpPr>
        <p:spPr>
          <a:xfrm>
            <a:off x="6528048" y="3676962"/>
            <a:ext cx="5665611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705538"/>
      </p:ext>
    </p:extLst>
  </p:cSld>
  <p:clrMapOvr>
    <a:masterClrMapping/>
  </p:clrMapOvr>
</p:sld>
</file>

<file path=ppt/theme/theme1.xml><?xml version="1.0" encoding="utf-8"?>
<a:theme xmlns:a="http://schemas.openxmlformats.org/drawingml/2006/main" name="Miol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12355</TotalTime>
  <Words>1582</Words>
  <Application>Microsoft Office PowerPoint</Application>
  <PresentationFormat>Widescreen</PresentationFormat>
  <Paragraphs>212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Arial Rounded MT Bold</vt:lpstr>
      <vt:lpstr>Calibri</vt:lpstr>
      <vt:lpstr>Calibri Light</vt:lpstr>
      <vt:lpstr>Miolo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luiz.carnielli@etec.sp.gov.br</dc:creator>
  <cp:lastModifiedBy>Luiz Carnielli</cp:lastModifiedBy>
  <cp:revision>2332</cp:revision>
  <cp:lastPrinted>2020-05-18T13:24:06Z</cp:lastPrinted>
  <dcterms:created xsi:type="dcterms:W3CDTF">2018-07-04T05:04:47Z</dcterms:created>
  <dcterms:modified xsi:type="dcterms:W3CDTF">2020-06-27T14:59:39Z</dcterms:modified>
</cp:coreProperties>
</file>